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6.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heme/theme8.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xml" ContentType="application/vnd.openxmlformats-officedocument.presentationml.notesSlide+xml"/>
  <Override PartName="/ppt/tags/tag200.xml" ContentType="application/vnd.openxmlformats-officedocument.presentationml.tags+xml"/>
  <Override PartName="/ppt/notesSlides/notesSlide3.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2" r:id="rId3"/>
    <p:sldMasterId id="2147483816" r:id="rId4"/>
    <p:sldMasterId id="2147483847" r:id="rId5"/>
    <p:sldMasterId id="2147483878" r:id="rId6"/>
    <p:sldMasterId id="2147483909" r:id="rId7"/>
  </p:sldMasterIdLst>
  <p:notesMasterIdLst>
    <p:notesMasterId r:id="rId20"/>
  </p:notesMasterIdLst>
  <p:sldIdLst>
    <p:sldId id="256" r:id="rId8"/>
    <p:sldId id="456" r:id="rId9"/>
    <p:sldId id="446" r:id="rId10"/>
    <p:sldId id="460" r:id="rId11"/>
    <p:sldId id="463" r:id="rId12"/>
    <p:sldId id="464" r:id="rId13"/>
    <p:sldId id="465" r:id="rId14"/>
    <p:sldId id="466" r:id="rId15"/>
    <p:sldId id="467" r:id="rId16"/>
    <p:sldId id="448" r:id="rId17"/>
    <p:sldId id="458" r:id="rId18"/>
    <p:sldId id="435"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0DB7EE-EC5C-4193-994A-2D9DAAF82AEA}">
          <p14:sldIdLst>
            <p14:sldId id="256"/>
            <p14:sldId id="456"/>
            <p14:sldId id="446"/>
            <p14:sldId id="460"/>
            <p14:sldId id="463"/>
            <p14:sldId id="464"/>
            <p14:sldId id="465"/>
            <p14:sldId id="466"/>
            <p14:sldId id="467"/>
            <p14:sldId id="448"/>
            <p14:sldId id="458"/>
          </p14:sldIdLst>
        </p14:section>
        <p14:section name="Untitled Section" id="{B54C546C-2978-4EB1-ABE8-72736A0E4C99}">
          <p14:sldIdLst>
            <p14:sldId id="4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IE"/>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0EE0625-43AA-4463-92FC-59E29D8DD73F}" type="datetimeFigureOut">
              <a:rPr lang="en-IE" smtClean="0"/>
              <a:pPr/>
              <a:t>27/09/2017</a:t>
            </a:fld>
            <a:endParaRPr lang="en-IE"/>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36AFFF0-9885-455C-BC26-73C0B562E445}" type="slidenum">
              <a:rPr lang="en-IE" smtClean="0"/>
              <a:pPr/>
              <a:t>‹#›</a:t>
            </a:fld>
            <a:endParaRPr lang="en-IE"/>
          </a:p>
        </p:txBody>
      </p:sp>
    </p:spTree>
    <p:extLst>
      <p:ext uri="{BB962C8B-B14F-4D97-AF65-F5344CB8AC3E}">
        <p14:creationId xmlns:p14="http://schemas.microsoft.com/office/powerpoint/2010/main" val="345042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2</a:t>
            </a:fld>
            <a:endParaRPr lang="ru-RU"/>
          </a:p>
        </p:txBody>
      </p:sp>
    </p:spTree>
    <p:extLst>
      <p:ext uri="{BB962C8B-B14F-4D97-AF65-F5344CB8AC3E}">
        <p14:creationId xmlns:p14="http://schemas.microsoft.com/office/powerpoint/2010/main" val="122372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DEEECAA-3C84-430A-95A1-B4F460996DB5}" type="slidenum">
              <a:rPr lang="ru-RU" smtClean="0"/>
              <a:pPr/>
              <a:t>9</a:t>
            </a:fld>
            <a:endParaRPr lang="ru-RU"/>
          </a:p>
        </p:txBody>
      </p:sp>
    </p:spTree>
    <p:extLst>
      <p:ext uri="{BB962C8B-B14F-4D97-AF65-F5344CB8AC3E}">
        <p14:creationId xmlns:p14="http://schemas.microsoft.com/office/powerpoint/2010/main" val="386859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10</a:t>
            </a:fld>
            <a:endParaRPr lang="ru-RU"/>
          </a:p>
        </p:txBody>
      </p:sp>
    </p:spTree>
    <p:extLst>
      <p:ext uri="{BB962C8B-B14F-4D97-AF65-F5344CB8AC3E}">
        <p14:creationId xmlns:p14="http://schemas.microsoft.com/office/powerpoint/2010/main" val="315931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DEEECAA-3C84-430A-95A1-B4F460996DB5}" type="slidenum">
              <a:rPr lang="ru-RU" smtClean="0"/>
              <a:pPr/>
              <a:t>11</a:t>
            </a:fld>
            <a:endParaRPr lang="ru-RU"/>
          </a:p>
        </p:txBody>
      </p:sp>
    </p:spTree>
    <p:extLst>
      <p:ext uri="{BB962C8B-B14F-4D97-AF65-F5344CB8AC3E}">
        <p14:creationId xmlns:p14="http://schemas.microsoft.com/office/powerpoint/2010/main" val="247046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8.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9.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6.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8.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9.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0.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2.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3.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4.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5.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6.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7.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8.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9.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0.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2.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4.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5.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6.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7.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8.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9.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0.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2.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3.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4.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7.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8.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9.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0.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1.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3.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4.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5.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6.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7.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8.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9.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0.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1.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3.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4.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5.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6.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7.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8.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9.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0.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1.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3.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4.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5.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0.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1.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2.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859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ctrTitle"/>
          </p:nvPr>
        </p:nvSpPr>
        <p:spPr>
          <a:xfrm>
            <a:off x="395536" y="1628800"/>
            <a:ext cx="3888432" cy="434479"/>
          </a:xfrm>
        </p:spPr>
        <p:txBody>
          <a:bodyPr>
            <a:normAutofit/>
          </a:bodyPr>
          <a:lstStyle>
            <a:lvl1pPr algn="l">
              <a:defRPr sz="1700">
                <a:latin typeface="Arial Black" pitchFamily="34" charset="0"/>
              </a:defRPr>
            </a:lvl1pPr>
          </a:lstStyle>
          <a:p>
            <a:r>
              <a:rPr lang="en-US" dirty="0" smtClean="0"/>
              <a:t>Click to edit Master title style</a:t>
            </a:r>
            <a:endParaRPr lang="en-IE"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557" y="548680"/>
            <a:ext cx="3912679" cy="753046"/>
          </a:xfrm>
          <a:prstGeom prst="rect">
            <a:avLst/>
          </a:prstGeom>
        </p:spPr>
      </p:pic>
    </p:spTree>
    <p:extLst>
      <p:ext uri="{BB962C8B-B14F-4D97-AF65-F5344CB8AC3E}">
        <p14:creationId xmlns:p14="http://schemas.microsoft.com/office/powerpoint/2010/main" val="242265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186062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18677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305949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845385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413600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070789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097730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495347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920471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814730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9373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497169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5079316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0567529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949816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40415616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0225725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244890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2497284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298645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07387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25224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114154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1937747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41376992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46814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30165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1215465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2688572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255895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085665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25951842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2559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920258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097607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97653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627356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71285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43338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950152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8511234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6672693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844611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903134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098377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269743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872817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692492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682398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712857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82315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001917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678897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618318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73362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607680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3118005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6061280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266731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363376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219380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1665484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400315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272206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11032026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73823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4189611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0561395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660853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162899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457718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066436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309029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4338477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334413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1556076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59173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652052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7277759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014215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350254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44028265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348725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418610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222389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961800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187913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42552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239111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4240760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0143874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749650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596406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1420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1406612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782836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2512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5124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95010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52597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56424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57583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97250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13964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69355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3" y="1855574"/>
            <a:ext cx="9136497" cy="4875684"/>
          </a:xfrm>
          <a:prstGeom prst="rect">
            <a:avLst/>
          </a:prstGeom>
        </p:spPr>
      </p:pic>
      <p:sp>
        <p:nvSpPr>
          <p:cNvPr id="2" name="Rectangle 1"/>
          <p:cNvSpPr/>
          <p:nvPr userDrawn="1"/>
        </p:nvSpPr>
        <p:spPr>
          <a:xfrm>
            <a:off x="179512" y="0"/>
            <a:ext cx="8964488" cy="185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1104" y="548143"/>
            <a:ext cx="5986809" cy="1152239"/>
          </a:xfrm>
          <a:prstGeom prst="rect">
            <a:avLst/>
          </a:prstGeom>
        </p:spPr>
      </p:pic>
    </p:spTree>
    <p:extLst>
      <p:ext uri="{BB962C8B-B14F-4D97-AF65-F5344CB8AC3E}">
        <p14:creationId xmlns:p14="http://schemas.microsoft.com/office/powerpoint/2010/main" val="1175310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685685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134600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04976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67540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1335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908672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46993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0609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2513591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9073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71117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71632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29475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78793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55673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01738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17897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877512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45340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60497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3125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825237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8701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92409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996685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624735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81589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59288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50716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89572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98324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501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930783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126434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863618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03567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699442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87172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2408740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03012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337564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41467130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8265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10224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989195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927616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96153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4340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07682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80076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437520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47970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898802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6988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7859896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8262132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691754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489263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8513401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24217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86109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5655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57914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1053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07739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074661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961363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40649454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720320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442058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42646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381197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590768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1500753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35067229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6084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image" Target="../media/image2.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image" Target="../media/image1.jpe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tags" Target="../tags/tag1.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1.jpe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ags" Target="../tags/tag3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image" Target="../media/image2.pn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image" Target="../media/image1.jpeg"/><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ags" Target="../tags/tag6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theme" Target="../theme/theme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34" Type="http://schemas.openxmlformats.org/officeDocument/2006/relationships/image" Target="../media/image2.png"/><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image" Target="../media/image1.jpeg"/><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tags" Target="../tags/tag9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theme" Target="../theme/theme5.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34" Type="http://schemas.openxmlformats.org/officeDocument/2006/relationships/image" Target="../media/image2.png"/><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image" Target="../media/image1.jpeg"/><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tags" Target="../tags/tag125.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theme" Target="../theme/theme6.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slideLayout" Target="../slideLayouts/slideLayout179.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34" Type="http://schemas.openxmlformats.org/officeDocument/2006/relationships/image" Target="../media/image2.png"/><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33" Type="http://schemas.openxmlformats.org/officeDocument/2006/relationships/image" Target="../media/image1.jpeg"/><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29" Type="http://schemas.openxmlformats.org/officeDocument/2006/relationships/slideLayout" Target="../slideLayouts/slideLayout182.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tags" Target="../tags/tag156.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31" Type="http://schemas.openxmlformats.org/officeDocument/2006/relationships/theme" Target="../theme/theme7.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 name="Title Placeholder 1"/>
          <p:cNvSpPr>
            <a:spLocks noGrp="1"/>
          </p:cNvSpPr>
          <p:nvPr>
            <p:ph type="title"/>
          </p:nvPr>
        </p:nvSpPr>
        <p:spPr>
          <a:xfrm>
            <a:off x="3275856" y="274638"/>
            <a:ext cx="4896544" cy="634082"/>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340768"/>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extLst>
      <p:ext uri="{BB962C8B-B14F-4D97-AF65-F5344CB8AC3E}">
        <p14:creationId xmlns:p14="http://schemas.microsoft.com/office/powerpoint/2010/main" val="80353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r" defTabSz="914400" rtl="0" eaLnBrk="1" latinLnBrk="0" hangingPunct="1">
        <a:spcBef>
          <a:spcPct val="0"/>
        </a:spcBef>
        <a:buNone/>
        <a:defRPr sz="2000" kern="1200" cap="all" baseline="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16234438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140860808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25035352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343474909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7270936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08"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18886704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 id="2147483931" r:id="rId22"/>
    <p:sldLayoutId id="2147483932" r:id="rId23"/>
    <p:sldLayoutId id="2147483933" r:id="rId24"/>
    <p:sldLayoutId id="2147483934" r:id="rId25"/>
    <p:sldLayoutId id="2147483935" r:id="rId26"/>
    <p:sldLayoutId id="2147483936" r:id="rId27"/>
    <p:sldLayoutId id="2147483937" r:id="rId28"/>
    <p:sldLayoutId id="2147483938" r:id="rId29"/>
    <p:sldLayoutId id="2147483939"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tags" Target="../tags/tag20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notesSlide" Target="../notesSlides/notesSlide4.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118.xml"/><Relationship Id="rId5" Type="http://schemas.openxmlformats.org/officeDocument/2006/relationships/tags" Target="../tags/tag205.xml"/><Relationship Id="rId4" Type="http://schemas.openxmlformats.org/officeDocument/2006/relationships/tags" Target="../tags/tag2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89.xml"/><Relationship Id="rId7" Type="http://schemas.openxmlformats.org/officeDocument/2006/relationships/slideLayout" Target="../slideLayouts/slideLayout67.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slideLayout" Target="../slideLayouts/slideLayout24.xml"/><Relationship Id="rId1" Type="http://schemas.openxmlformats.org/officeDocument/2006/relationships/tags" Target="../tags/tag193.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2.xml"/><Relationship Id="rId1" Type="http://schemas.openxmlformats.org/officeDocument/2006/relationships/tags" Target="../tags/tag19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63.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8" Type="http://schemas.openxmlformats.org/officeDocument/2006/relationships/hyperlink" Target="http://www.seai.ie/" TargetMode="External"/><Relationship Id="rId3" Type="http://schemas.openxmlformats.org/officeDocument/2006/relationships/hyperlink" Target="http://www.cmse.ie/training/health-and-safety-courses/accredited-courses/fetac-courses/" TargetMode="External"/><Relationship Id="rId7" Type="http://schemas.openxmlformats.org/officeDocument/2006/relationships/hyperlink" Target="http://www.cmse.ie/training/marine-fire-training/" TargetMode="External"/><Relationship Id="rId2" Type="http://schemas.openxmlformats.org/officeDocument/2006/relationships/slideLayout" Target="../slideLayouts/slideLayout163.xml"/><Relationship Id="rId1" Type="http://schemas.openxmlformats.org/officeDocument/2006/relationships/tags" Target="../tags/tag196.xml"/><Relationship Id="rId6" Type="http://schemas.openxmlformats.org/officeDocument/2006/relationships/hyperlink" Target="http://www.cmse.ie/training/health-and-safety-courses/accredited-courses/solas-courses/" TargetMode="External"/><Relationship Id="rId11" Type="http://schemas.openxmlformats.org/officeDocument/2006/relationships/image" Target="../media/image14.png"/><Relationship Id="rId5" Type="http://schemas.openxmlformats.org/officeDocument/2006/relationships/hyperlink" Target="http://www.cmse.ie/training/health-and-safety-courses/accredited-courses/iosh-courses/" TargetMode="External"/><Relationship Id="rId10" Type="http://schemas.openxmlformats.org/officeDocument/2006/relationships/hyperlink" Target="http://www.cmse.ie/training/elearning-courses/" TargetMode="External"/><Relationship Id="rId4" Type="http://schemas.openxmlformats.org/officeDocument/2006/relationships/hyperlink" Target="http://www.cmse.ie/training/health-and-safety-courses/accredited-courses/nebosh-courses/" TargetMode="External"/><Relationship Id="rId9" Type="http://schemas.openxmlformats.org/officeDocument/2006/relationships/hyperlink" Target="http://www.csagroup.org/global/en/hom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cmse.ie/consultancy/occupational-hygiene-asbestos/asbestos/" TargetMode="External"/><Relationship Id="rId3" Type="http://schemas.openxmlformats.org/officeDocument/2006/relationships/hyperlink" Target="http://www.cmse.ie/consultancy/safety-management/" TargetMode="External"/><Relationship Id="rId7" Type="http://schemas.openxmlformats.org/officeDocument/2006/relationships/hyperlink" Target="http://www.cmse.ie/consultancy/fire-safety/" TargetMode="External"/><Relationship Id="rId2" Type="http://schemas.openxmlformats.org/officeDocument/2006/relationships/slideLayout" Target="../slideLayouts/slideLayout163.xml"/><Relationship Id="rId1" Type="http://schemas.openxmlformats.org/officeDocument/2006/relationships/tags" Target="../tags/tag197.xml"/><Relationship Id="rId6" Type="http://schemas.openxmlformats.org/officeDocument/2006/relationships/hyperlink" Target="http://www.cmse.ie/consultancy/environmental/ems-iso-50001/" TargetMode="External"/><Relationship Id="rId11" Type="http://schemas.openxmlformats.org/officeDocument/2006/relationships/image" Target="../media/image15.png"/><Relationship Id="rId5" Type="http://schemas.openxmlformats.org/officeDocument/2006/relationships/hyperlink" Target="http://www.cmse.ie/consultancy/environmental/" TargetMode="External"/><Relationship Id="rId10" Type="http://schemas.openxmlformats.org/officeDocument/2006/relationships/hyperlink" Target="http://www.cmse.ie/consultancy/construction/pscs-psdp-services/" TargetMode="External"/><Relationship Id="rId4" Type="http://schemas.openxmlformats.org/officeDocument/2006/relationships/hyperlink" Target="http://www.cmse.ie/consultancy/safety-management/risk-management-and-iso31000/" TargetMode="External"/><Relationship Id="rId9" Type="http://schemas.openxmlformats.org/officeDocument/2006/relationships/hyperlink" Target="http://www.cmse.ie/consultancy/behaviour-based-safe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63.xml"/><Relationship Id="rId1" Type="http://schemas.openxmlformats.org/officeDocument/2006/relationships/tags" Target="../tags/tag19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8.xml"/><Relationship Id="rId1" Type="http://schemas.openxmlformats.org/officeDocument/2006/relationships/tags" Target="../tags/tag19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solidFill>
                  <a:srgbClr val="595959"/>
                </a:solidFill>
                <a:latin typeface="+mn-lt"/>
              </a:rPr>
              <a:t>Company introduction</a:t>
            </a:r>
            <a:endParaRPr lang="en-IE" dirty="0">
              <a:solidFill>
                <a:srgbClr val="595959"/>
              </a:solidFill>
              <a:latin typeface="+mn-lt"/>
            </a:endParaRPr>
          </a:p>
        </p:txBody>
      </p:sp>
    </p:spTree>
    <p:extLst>
      <p:ext uri="{BB962C8B-B14F-4D97-AF65-F5344CB8AC3E}">
        <p14:creationId xmlns:p14="http://schemas.microsoft.com/office/powerpoint/2010/main" val="52504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5724128" y="2564904"/>
            <a:ext cx="3243015" cy="2012859"/>
          </a:xfrm>
        </p:spPr>
        <p:txBody>
          <a:bodyPr wrap="square">
            <a:spAutoFit/>
          </a:bodyPr>
          <a:lstStyle/>
          <a:p>
            <a:pPr algn="just"/>
            <a:r>
              <a:rPr lang="en-IE" dirty="0">
                <a:latin typeface="Calibri" panose="020F0502020204030204" pitchFamily="34" charset="0"/>
              </a:rPr>
              <a:t>Our clients range from the pharmaceutical industry, education sector, public services, insurance sector, food manufacture, medical devices, construction and many more. </a:t>
            </a:r>
          </a:p>
        </p:txBody>
      </p:sp>
      <p:sp>
        <p:nvSpPr>
          <p:cNvPr id="29" name="Title"/>
          <p:cNvSpPr>
            <a:spLocks noGrp="1"/>
          </p:cNvSpPr>
          <p:nvPr>
            <p:ph type="title"/>
          </p:nvPr>
        </p:nvSpPr>
        <p:spPr>
          <a:xfrm>
            <a:off x="6876256" y="0"/>
            <a:ext cx="2758620" cy="982133"/>
          </a:xfrm>
        </p:spPr>
        <p:txBody>
          <a:bodyPr vert="horz" lIns="68580" tIns="34290" rIns="68580" bIns="34290" rtlCol="0" anchor="b">
            <a:noAutofit/>
          </a:bodyPr>
          <a:lstStyle/>
          <a:p>
            <a:pPr>
              <a:lnSpc>
                <a:spcPct val="100000"/>
              </a:lnSpc>
            </a:pPr>
            <a:r>
              <a:rPr lang="en-US" sz="3200" dirty="0" smtClean="0">
                <a:latin typeface="Calibri Light" panose="020F0302020204030204" pitchFamily="34" charset="0"/>
              </a:rPr>
              <a:t>Clients</a:t>
            </a:r>
            <a:endParaRPr lang="en-US" sz="3200" dirty="0">
              <a:latin typeface="Calibri Light" panose="020F030202020403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2132"/>
            <a:ext cx="5506418" cy="5875868"/>
          </a:xfrm>
          <a:prstGeom prst="rect">
            <a:avLst/>
          </a:prstGeom>
        </p:spPr>
      </p:pic>
    </p:spTree>
    <p:custDataLst>
      <p:tags r:id="rId1"/>
    </p:custDataLst>
    <p:extLst>
      <p:ext uri="{BB962C8B-B14F-4D97-AF65-F5344CB8AC3E}">
        <p14:creationId xmlns:p14="http://schemas.microsoft.com/office/powerpoint/2010/main" val="1347988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p:nvPr/>
        </p:nvSpPr>
        <p:spPr>
          <a:xfrm>
            <a:off x="395536" y="1628800"/>
            <a:ext cx="8064896" cy="3024336"/>
          </a:xfrm>
          <a:prstGeom prst="roundRect">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250000"/>
              </a:lnSpc>
            </a:pPr>
            <a:endParaRPr lang="ru-RU" sz="1350" dirty="0"/>
          </a:p>
        </p:txBody>
      </p:sp>
      <p:sp>
        <p:nvSpPr>
          <p:cNvPr id="29" name="Text 1"/>
          <p:cNvSpPr>
            <a:spLocks noGrp="1"/>
          </p:cNvSpPr>
          <p:nvPr>
            <p:ph type="body" sz="quarter" idx="16"/>
          </p:nvPr>
        </p:nvSpPr>
        <p:spPr>
          <a:xfrm>
            <a:off x="971600" y="1855774"/>
            <a:ext cx="7200799" cy="2139950"/>
          </a:xfrm>
        </p:spPr>
        <p:txBody>
          <a:bodyPr>
            <a:noAutofit/>
          </a:bodyPr>
          <a:lstStyle/>
          <a:p>
            <a:pPr lvl="0">
              <a:lnSpc>
                <a:spcPct val="200000"/>
              </a:lnSpc>
            </a:pPr>
            <a:r>
              <a:rPr lang="en-IE" dirty="0">
                <a:latin typeface="Calibri" panose="020F0502020204030204" pitchFamily="34" charset="0"/>
              </a:rPr>
              <a:t>To grow our business by excellent delivery of high quality professional services</a:t>
            </a:r>
          </a:p>
          <a:p>
            <a:pPr lvl="0">
              <a:lnSpc>
                <a:spcPct val="200000"/>
              </a:lnSpc>
            </a:pPr>
            <a:r>
              <a:rPr lang="en-IE" dirty="0">
                <a:latin typeface="Calibri" panose="020F0502020204030204" pitchFamily="34" charset="0"/>
              </a:rPr>
              <a:t>To leverage technology to achieve international reach and scalability</a:t>
            </a:r>
          </a:p>
          <a:p>
            <a:pPr lvl="0">
              <a:lnSpc>
                <a:spcPct val="200000"/>
              </a:lnSpc>
            </a:pPr>
            <a:r>
              <a:rPr lang="en-IE" dirty="0">
                <a:latin typeface="Calibri" panose="020F0502020204030204" pitchFamily="34" charset="0"/>
              </a:rPr>
              <a:t>To be the market leader and innovator in creating new customer solutions</a:t>
            </a:r>
          </a:p>
          <a:p>
            <a:pPr lvl="0">
              <a:lnSpc>
                <a:spcPct val="200000"/>
              </a:lnSpc>
            </a:pPr>
            <a:r>
              <a:rPr lang="en-IE" dirty="0">
                <a:latin typeface="Calibri" panose="020F0502020204030204" pitchFamily="34" charset="0"/>
              </a:rPr>
              <a:t>To foster a learning organisation that supports continuous improvement and growth</a:t>
            </a:r>
          </a:p>
          <a:p>
            <a:pPr>
              <a:lnSpc>
                <a:spcPct val="200000"/>
              </a:lnSpc>
            </a:pPr>
            <a:endParaRPr lang="ru-RU" sz="1400" dirty="0">
              <a:latin typeface="Calibri" panose="020F0502020204030204" pitchFamily="34" charset="0"/>
            </a:endParaRPr>
          </a:p>
        </p:txBody>
      </p:sp>
      <p:sp>
        <p:nvSpPr>
          <p:cNvPr id="2" name="Title"/>
          <p:cNvSpPr>
            <a:spLocks noGrp="1"/>
          </p:cNvSpPr>
          <p:nvPr>
            <p:ph type="title"/>
          </p:nvPr>
        </p:nvSpPr>
        <p:spPr>
          <a:xfrm>
            <a:off x="3347864" y="-171400"/>
            <a:ext cx="5414839" cy="1136791"/>
          </a:xfrm>
        </p:spPr>
        <p:txBody>
          <a:bodyPr/>
          <a:lstStyle/>
          <a:p>
            <a:r>
              <a:rPr lang="en-US" dirty="0">
                <a:latin typeface="Calibri Light" panose="020F0302020204030204" pitchFamily="34" charset="0"/>
              </a:rPr>
              <a:t>Company </a:t>
            </a:r>
            <a:r>
              <a:rPr lang="en-US" dirty="0" smtClean="0">
                <a:latin typeface="Calibri Light" panose="020F0302020204030204" pitchFamily="34" charset="0"/>
              </a:rPr>
              <a:t>Mission Statement</a:t>
            </a:r>
            <a:endParaRPr lang="ru-RU" dirty="0">
              <a:latin typeface="Calibri Light" panose="020F0302020204030204" pitchFamily="34" charset="0"/>
            </a:endParaRPr>
          </a:p>
        </p:txBody>
      </p:sp>
      <p:sp>
        <p:nvSpPr>
          <p:cNvPr id="5" name="Icon 3"/>
          <p:cNvSpPr>
            <a:spLocks noChangeAspect="1" noEditPoints="1"/>
          </p:cNvSpPr>
          <p:nvPr>
            <p:custDataLst>
              <p:tags r:id="rId2"/>
            </p:custDataLst>
          </p:nvPr>
        </p:nvSpPr>
        <p:spPr bwMode="auto">
          <a:xfrm>
            <a:off x="684831" y="2060848"/>
            <a:ext cx="286769" cy="28803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6" name="Icon 3"/>
          <p:cNvSpPr>
            <a:spLocks noChangeAspect="1" noEditPoints="1"/>
          </p:cNvSpPr>
          <p:nvPr>
            <p:custDataLst>
              <p:tags r:id="rId3"/>
            </p:custDataLst>
          </p:nvPr>
        </p:nvSpPr>
        <p:spPr bwMode="auto">
          <a:xfrm>
            <a:off x="684830" y="2709081"/>
            <a:ext cx="286769" cy="28803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7" name="Icon 3"/>
          <p:cNvSpPr>
            <a:spLocks noChangeAspect="1" noEditPoints="1"/>
          </p:cNvSpPr>
          <p:nvPr>
            <p:custDataLst>
              <p:tags r:id="rId4"/>
            </p:custDataLst>
          </p:nvPr>
        </p:nvSpPr>
        <p:spPr bwMode="auto">
          <a:xfrm>
            <a:off x="684829" y="3244647"/>
            <a:ext cx="286769" cy="28803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0" name="Icon 3"/>
          <p:cNvSpPr>
            <a:spLocks noChangeAspect="1" noEditPoints="1"/>
          </p:cNvSpPr>
          <p:nvPr>
            <p:custDataLst>
              <p:tags r:id="rId5"/>
            </p:custDataLst>
          </p:nvPr>
        </p:nvSpPr>
        <p:spPr bwMode="auto">
          <a:xfrm>
            <a:off x="684828" y="3851708"/>
            <a:ext cx="286769" cy="28803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Tree>
    <p:custDataLst>
      <p:tags r:id="rId1"/>
    </p:custDataLst>
    <p:extLst>
      <p:ext uri="{BB962C8B-B14F-4D97-AF65-F5344CB8AC3E}">
        <p14:creationId xmlns:p14="http://schemas.microsoft.com/office/powerpoint/2010/main" val="2814138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1"/>
          <p:cNvSpPr>
            <a:spLocks noGrp="1"/>
          </p:cNvSpPr>
          <p:nvPr>
            <p:ph type="body" sz="quarter" idx="18"/>
          </p:nvPr>
        </p:nvSpPr>
        <p:spPr>
          <a:xfrm>
            <a:off x="3861302" y="5580914"/>
            <a:ext cx="3240000" cy="648000"/>
          </a:xfrm>
        </p:spPr>
        <p:txBody>
          <a:bodyPr/>
          <a:lstStyle/>
          <a:p>
            <a:r>
              <a:rPr lang="en-US" sz="1800" dirty="0" smtClean="0">
                <a:latin typeface="Calibri" panose="020F0502020204030204" pitchFamily="34" charset="0"/>
              </a:rPr>
              <a:t>Our Mission Statement</a:t>
            </a:r>
            <a:endParaRPr lang="ru-RU" sz="1800" dirty="0">
              <a:latin typeface="Calibri" panose="020F0502020204030204" pitchFamily="34" charset="0"/>
            </a:endParaRPr>
          </a:p>
        </p:txBody>
      </p:sp>
      <p:sp>
        <p:nvSpPr>
          <p:cNvPr id="5" name="Text 3"/>
          <p:cNvSpPr>
            <a:spLocks noGrp="1"/>
          </p:cNvSpPr>
          <p:nvPr>
            <p:ph type="body" sz="quarter" idx="14"/>
          </p:nvPr>
        </p:nvSpPr>
        <p:spPr>
          <a:xfrm>
            <a:off x="3861302" y="3447389"/>
            <a:ext cx="3240000" cy="648000"/>
          </a:xfrm>
        </p:spPr>
        <p:txBody>
          <a:bodyPr>
            <a:normAutofit/>
          </a:bodyPr>
          <a:lstStyle/>
          <a:p>
            <a:r>
              <a:rPr lang="en-US" sz="1800" dirty="0" smtClean="0">
                <a:latin typeface="Calibri" panose="020F0502020204030204" pitchFamily="34" charset="0"/>
              </a:rPr>
              <a:t>Our Divisions</a:t>
            </a:r>
            <a:endParaRPr lang="ru-RU" sz="1800" dirty="0">
              <a:latin typeface="Calibri" panose="020F0502020204030204" pitchFamily="34" charset="0"/>
            </a:endParaRPr>
          </a:p>
        </p:txBody>
      </p:sp>
      <p:sp>
        <p:nvSpPr>
          <p:cNvPr id="9" name="Text 4"/>
          <p:cNvSpPr>
            <a:spLocks noGrp="1"/>
          </p:cNvSpPr>
          <p:nvPr>
            <p:ph type="body" sz="quarter" idx="17"/>
          </p:nvPr>
        </p:nvSpPr>
        <p:spPr>
          <a:xfrm>
            <a:off x="3861924" y="4881792"/>
            <a:ext cx="3240000" cy="648000"/>
          </a:xfrm>
        </p:spPr>
        <p:txBody>
          <a:bodyPr/>
          <a:lstStyle/>
          <a:p>
            <a:r>
              <a:rPr lang="en-US" sz="1800" dirty="0" smtClean="0">
                <a:latin typeface="Calibri" panose="020F0502020204030204" pitchFamily="34" charset="0"/>
              </a:rPr>
              <a:t>Our Clients</a:t>
            </a:r>
            <a:endParaRPr lang="ru-RU" sz="1800" dirty="0">
              <a:latin typeface="Calibri" panose="020F0502020204030204" pitchFamily="34" charset="0"/>
            </a:endParaRPr>
          </a:p>
        </p:txBody>
      </p:sp>
      <p:sp>
        <p:nvSpPr>
          <p:cNvPr id="6" name="Text 5"/>
          <p:cNvSpPr>
            <a:spLocks noGrp="1"/>
          </p:cNvSpPr>
          <p:nvPr>
            <p:ph type="body" sz="quarter" idx="15"/>
          </p:nvPr>
        </p:nvSpPr>
        <p:spPr>
          <a:xfrm>
            <a:off x="3824496" y="4134027"/>
            <a:ext cx="3240000" cy="648000"/>
          </a:xfrm>
        </p:spPr>
        <p:txBody>
          <a:bodyPr/>
          <a:lstStyle/>
          <a:p>
            <a:r>
              <a:rPr lang="en-IE" sz="1800" dirty="0" smtClean="0">
                <a:latin typeface="Calibri" panose="020F0502020204030204" pitchFamily="34" charset="0"/>
              </a:rPr>
              <a:t>Our History</a:t>
            </a:r>
            <a:endParaRPr lang="ru-RU" sz="1800" dirty="0">
              <a:latin typeface="Calibri" panose="020F0502020204030204" pitchFamily="34" charset="0"/>
            </a:endParaRPr>
          </a:p>
        </p:txBody>
      </p:sp>
      <p:sp>
        <p:nvSpPr>
          <p:cNvPr id="4" name="Text 6"/>
          <p:cNvSpPr>
            <a:spLocks noGrp="1"/>
          </p:cNvSpPr>
          <p:nvPr>
            <p:ph type="body" sz="quarter" idx="11"/>
          </p:nvPr>
        </p:nvSpPr>
        <p:spPr>
          <a:xfrm>
            <a:off x="3851920" y="2723362"/>
            <a:ext cx="3240000" cy="648000"/>
          </a:xfrm>
        </p:spPr>
        <p:txBody>
          <a:bodyPr/>
          <a:lstStyle/>
          <a:p>
            <a:r>
              <a:rPr lang="en-US" sz="1800" dirty="0" smtClean="0">
                <a:latin typeface="Calibri" panose="020F0502020204030204" pitchFamily="34" charset="0"/>
              </a:rPr>
              <a:t>The Management Team</a:t>
            </a:r>
            <a:endParaRPr lang="ru-RU" sz="1800" dirty="0">
              <a:latin typeface="Calibri" panose="020F0502020204030204" pitchFamily="34" charset="0"/>
            </a:endParaRPr>
          </a:p>
        </p:txBody>
      </p:sp>
      <p:sp>
        <p:nvSpPr>
          <p:cNvPr id="7" name="Text 7"/>
          <p:cNvSpPr>
            <a:spLocks noGrp="1"/>
          </p:cNvSpPr>
          <p:nvPr>
            <p:ph type="body" sz="quarter" idx="19"/>
          </p:nvPr>
        </p:nvSpPr>
        <p:spPr>
          <a:xfrm>
            <a:off x="467544" y="1007749"/>
            <a:ext cx="7918450" cy="669565"/>
          </a:xfrm>
        </p:spPr>
        <p:txBody>
          <a:bodyPr/>
          <a:lstStyle/>
          <a:p>
            <a:pPr algn="ctr"/>
            <a:r>
              <a:rPr lang="en-IE" sz="2000" b="1" dirty="0">
                <a:latin typeface="Calibri" panose="020F0502020204030204" pitchFamily="34" charset="0"/>
              </a:rPr>
              <a:t>Welcome to the Chris Mee Group!</a:t>
            </a:r>
          </a:p>
          <a:p>
            <a:pPr algn="ctr"/>
            <a:endParaRPr lang="ru-RU" sz="2000" b="1" dirty="0">
              <a:latin typeface="Calibri" panose="020F0502020204030204" pitchFamily="34" charset="0"/>
            </a:endParaRPr>
          </a:p>
        </p:txBody>
      </p:sp>
      <p:sp>
        <p:nvSpPr>
          <p:cNvPr id="3" name="Title"/>
          <p:cNvSpPr>
            <a:spLocks noGrp="1"/>
          </p:cNvSpPr>
          <p:nvPr>
            <p:ph type="title"/>
          </p:nvPr>
        </p:nvSpPr>
        <p:spPr>
          <a:xfrm>
            <a:off x="6660232" y="-142355"/>
            <a:ext cx="1598416" cy="1136791"/>
          </a:xfrm>
        </p:spPr>
        <p:txBody>
          <a:bodyPr/>
          <a:lstStyle/>
          <a:p>
            <a:r>
              <a:rPr lang="en-US" dirty="0" smtClean="0">
                <a:latin typeface="Calibri Light" panose="020F0302020204030204" pitchFamily="34" charset="0"/>
              </a:rPr>
              <a:t>Content</a:t>
            </a:r>
            <a:endParaRPr lang="ru-RU" dirty="0">
              <a:latin typeface="Calibri Light" panose="020F0302020204030204" pitchFamily="34" charset="0"/>
            </a:endParaRPr>
          </a:p>
        </p:txBody>
      </p:sp>
      <p:sp>
        <p:nvSpPr>
          <p:cNvPr id="17" name="Text 6"/>
          <p:cNvSpPr txBox="1">
            <a:spLocks/>
          </p:cNvSpPr>
          <p:nvPr/>
        </p:nvSpPr>
        <p:spPr>
          <a:xfrm>
            <a:off x="694856" y="1602892"/>
            <a:ext cx="7405536" cy="64800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450"/>
              </a:spcBef>
              <a:spcAft>
                <a:spcPts val="45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IE" dirty="0">
                <a:solidFill>
                  <a:srgbClr val="595959"/>
                </a:solidFill>
                <a:latin typeface="Calibri" panose="020F0502020204030204" pitchFamily="34" charset="0"/>
              </a:rPr>
              <a:t>The following is an introduction to the Chris Mee Group.  </a:t>
            </a:r>
            <a:endParaRPr lang="en-IE" dirty="0" smtClean="0">
              <a:solidFill>
                <a:srgbClr val="595959"/>
              </a:solidFill>
              <a:latin typeface="Calibri" panose="020F0502020204030204" pitchFamily="34" charset="0"/>
            </a:endParaRPr>
          </a:p>
          <a:p>
            <a:pPr algn="ctr"/>
            <a:r>
              <a:rPr lang="en-IE" dirty="0" smtClean="0">
                <a:solidFill>
                  <a:srgbClr val="595959"/>
                </a:solidFill>
                <a:latin typeface="Calibri" panose="020F0502020204030204" pitchFamily="34" charset="0"/>
              </a:rPr>
              <a:t>This course will cover:</a:t>
            </a:r>
            <a:endParaRPr lang="en-IE" dirty="0">
              <a:solidFill>
                <a:srgbClr val="595959"/>
              </a:solidFill>
              <a:latin typeface="Calibri" panose="020F0502020204030204" pitchFamily="34" charset="0"/>
            </a:endParaRPr>
          </a:p>
        </p:txBody>
      </p:sp>
      <p:sp>
        <p:nvSpPr>
          <p:cNvPr id="23" name="Freeform 22"/>
          <p:cNvSpPr>
            <a:spLocks noChangeAspect="1" noEditPoints="1"/>
          </p:cNvSpPr>
          <p:nvPr>
            <p:custDataLst>
              <p:tags r:id="rId2"/>
            </p:custDataLst>
          </p:nvPr>
        </p:nvSpPr>
        <p:spPr bwMode="auto">
          <a:xfrm>
            <a:off x="3591052" y="2797564"/>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15" name="Freeform 14"/>
          <p:cNvSpPr>
            <a:spLocks noChangeAspect="1" noEditPoints="1"/>
          </p:cNvSpPr>
          <p:nvPr>
            <p:custDataLst>
              <p:tags r:id="rId3"/>
            </p:custDataLst>
          </p:nvPr>
        </p:nvSpPr>
        <p:spPr bwMode="auto">
          <a:xfrm>
            <a:off x="3591052" y="3522205"/>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16" name="Freeform 15"/>
          <p:cNvSpPr>
            <a:spLocks noChangeAspect="1" noEditPoints="1"/>
          </p:cNvSpPr>
          <p:nvPr>
            <p:custDataLst>
              <p:tags r:id="rId4"/>
            </p:custDataLst>
          </p:nvPr>
        </p:nvSpPr>
        <p:spPr bwMode="auto">
          <a:xfrm>
            <a:off x="3595249" y="4223319"/>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18" name="Freeform 17"/>
          <p:cNvSpPr>
            <a:spLocks noChangeAspect="1" noEditPoints="1"/>
          </p:cNvSpPr>
          <p:nvPr>
            <p:custDataLst>
              <p:tags r:id="rId5"/>
            </p:custDataLst>
          </p:nvPr>
        </p:nvSpPr>
        <p:spPr bwMode="auto">
          <a:xfrm>
            <a:off x="3591373" y="4971084"/>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21" name="Freeform 20"/>
          <p:cNvSpPr>
            <a:spLocks noChangeAspect="1" noEditPoints="1"/>
          </p:cNvSpPr>
          <p:nvPr>
            <p:custDataLst>
              <p:tags r:id="rId6"/>
            </p:custDataLst>
          </p:nvPr>
        </p:nvSpPr>
        <p:spPr bwMode="auto">
          <a:xfrm>
            <a:off x="3591052" y="5676695"/>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Tree>
    <p:custDataLst>
      <p:tags r:id="rId1"/>
    </p:custDataLst>
    <p:extLst>
      <p:ext uri="{BB962C8B-B14F-4D97-AF65-F5344CB8AC3E}">
        <p14:creationId xmlns:p14="http://schemas.microsoft.com/office/powerpoint/2010/main" val="4243718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1"/>
          <p:cNvSpPr>
            <a:spLocks noGrp="1"/>
          </p:cNvSpPr>
          <p:nvPr>
            <p:ph type="body" sz="quarter" idx="19"/>
          </p:nvPr>
        </p:nvSpPr>
        <p:spPr>
          <a:xfrm>
            <a:off x="5537593" y="5173378"/>
            <a:ext cx="1571128" cy="1077110"/>
          </a:xfrm>
        </p:spPr>
        <p:txBody>
          <a:bodyPr/>
          <a:lstStyle/>
          <a:p>
            <a:r>
              <a:rPr lang="en-US" sz="1200" dirty="0" smtClean="0">
                <a:latin typeface="Calibri Light" panose="020F0302020204030204" pitchFamily="34" charset="0"/>
              </a:rPr>
              <a:t>Brian </a:t>
            </a:r>
            <a:r>
              <a:rPr lang="en-US" sz="1200" dirty="0" err="1" smtClean="0">
                <a:latin typeface="Calibri Light" panose="020F0302020204030204" pitchFamily="34" charset="0"/>
              </a:rPr>
              <a:t>Murnane</a:t>
            </a:r>
            <a:endParaRPr lang="en-US" sz="1200" dirty="0" smtClean="0">
              <a:latin typeface="Calibri Light" panose="020F0302020204030204" pitchFamily="34" charset="0"/>
            </a:endParaRPr>
          </a:p>
          <a:p>
            <a:r>
              <a:rPr lang="en-US" sz="1200" dirty="0" smtClean="0">
                <a:latin typeface="Calibri Light" panose="020F0302020204030204" pitchFamily="34" charset="0"/>
              </a:rPr>
              <a:t>Business Development Manager</a:t>
            </a:r>
            <a:endParaRPr lang="ru-RU" sz="1200" dirty="0">
              <a:latin typeface="Calibri Light" panose="020F0302020204030204" pitchFamily="34" charset="0"/>
            </a:endParaRPr>
          </a:p>
        </p:txBody>
      </p:sp>
      <p:pic>
        <p:nvPicPr>
          <p:cNvPr id="20" name="Picture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695714" y="3553209"/>
            <a:ext cx="1529912" cy="1529912"/>
          </a:xfrm>
        </p:spPr>
      </p:pic>
      <p:sp>
        <p:nvSpPr>
          <p:cNvPr id="7" name="Text 2"/>
          <p:cNvSpPr>
            <a:spLocks noGrp="1"/>
          </p:cNvSpPr>
          <p:nvPr>
            <p:ph type="body" sz="quarter" idx="18"/>
          </p:nvPr>
        </p:nvSpPr>
        <p:spPr>
          <a:xfrm>
            <a:off x="6719791" y="2525538"/>
            <a:ext cx="1571128" cy="1077110"/>
          </a:xfrm>
        </p:spPr>
        <p:txBody>
          <a:bodyPr/>
          <a:lstStyle/>
          <a:p>
            <a:r>
              <a:rPr lang="en-US" sz="1200" dirty="0" smtClean="0">
                <a:latin typeface="Calibri Light" panose="020F0302020204030204" pitchFamily="34" charset="0"/>
              </a:rPr>
              <a:t>John McGowan</a:t>
            </a:r>
          </a:p>
          <a:p>
            <a:r>
              <a:rPr lang="en-US" sz="1200" dirty="0" smtClean="0">
                <a:latin typeface="Calibri Light" panose="020F0302020204030204" pitchFamily="34" charset="0"/>
              </a:rPr>
              <a:t>Director</a:t>
            </a:r>
            <a:endParaRPr lang="ru-RU" sz="1200" dirty="0">
              <a:latin typeface="Calibri Light" panose="020F0302020204030204" pitchFamily="34" charset="0"/>
            </a:endParaRPr>
          </a:p>
        </p:txBody>
      </p:sp>
      <p:pic>
        <p:nvPicPr>
          <p:cNvPr id="19" name="Picture 2"/>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6655176" y="995626"/>
            <a:ext cx="1452609" cy="1584000"/>
          </a:xfrm>
        </p:spPr>
      </p:pic>
      <p:sp>
        <p:nvSpPr>
          <p:cNvPr id="6" name="Text 3"/>
          <p:cNvSpPr>
            <a:spLocks noGrp="1"/>
          </p:cNvSpPr>
          <p:nvPr>
            <p:ph type="body" sz="quarter" idx="17"/>
          </p:nvPr>
        </p:nvSpPr>
        <p:spPr>
          <a:xfrm>
            <a:off x="630506" y="2579626"/>
            <a:ext cx="1571043" cy="1077110"/>
          </a:xfrm>
        </p:spPr>
        <p:txBody>
          <a:bodyPr/>
          <a:lstStyle/>
          <a:p>
            <a:r>
              <a:rPr lang="en-US" sz="1200" dirty="0" smtClean="0">
                <a:latin typeface="Calibri Light" panose="020F0302020204030204" pitchFamily="34" charset="0"/>
              </a:rPr>
              <a:t>Alf </a:t>
            </a:r>
            <a:r>
              <a:rPr lang="en-US" sz="1200" dirty="0" err="1" smtClean="0">
                <a:latin typeface="Calibri Light" panose="020F0302020204030204" pitchFamily="34" charset="0"/>
              </a:rPr>
              <a:t>Smiddy</a:t>
            </a:r>
            <a:r>
              <a:rPr lang="en-US" sz="1200" dirty="0" smtClean="0">
                <a:latin typeface="Calibri Light" panose="020F0302020204030204" pitchFamily="34" charset="0"/>
              </a:rPr>
              <a:t> </a:t>
            </a:r>
          </a:p>
          <a:p>
            <a:r>
              <a:rPr lang="en-US" sz="1200" dirty="0" smtClean="0">
                <a:latin typeface="Calibri Light" panose="020F0302020204030204" pitchFamily="34" charset="0"/>
              </a:rPr>
              <a:t>Group Chairman</a:t>
            </a:r>
            <a:endParaRPr lang="ru-RU" sz="1200" dirty="0">
              <a:latin typeface="Calibri Light" panose="020F0302020204030204" pitchFamily="34" charset="0"/>
            </a:endParaRPr>
          </a:p>
        </p:txBody>
      </p:sp>
      <p:sp>
        <p:nvSpPr>
          <p:cNvPr id="5" name="Text 4"/>
          <p:cNvSpPr>
            <a:spLocks noGrp="1"/>
          </p:cNvSpPr>
          <p:nvPr>
            <p:ph type="body" sz="quarter" idx="16"/>
          </p:nvPr>
        </p:nvSpPr>
        <p:spPr>
          <a:xfrm>
            <a:off x="3875762" y="2592738"/>
            <a:ext cx="1570685" cy="559876"/>
          </a:xfrm>
        </p:spPr>
        <p:txBody>
          <a:bodyPr/>
          <a:lstStyle/>
          <a:p>
            <a:pPr>
              <a:lnSpc>
                <a:spcPct val="100000"/>
              </a:lnSpc>
            </a:pPr>
            <a:r>
              <a:rPr lang="en-US" sz="1200" dirty="0" smtClean="0">
                <a:latin typeface="Calibri Light" panose="020F0302020204030204" pitchFamily="34" charset="0"/>
              </a:rPr>
              <a:t>Chris Mee </a:t>
            </a:r>
          </a:p>
          <a:p>
            <a:pPr>
              <a:lnSpc>
                <a:spcPct val="100000"/>
              </a:lnSpc>
            </a:pPr>
            <a:r>
              <a:rPr lang="en-US" sz="1200" dirty="0" smtClean="0">
                <a:latin typeface="Calibri Light" panose="020F0302020204030204" pitchFamily="34" charset="0"/>
              </a:rPr>
              <a:t>Managing Director</a:t>
            </a:r>
            <a:endParaRPr lang="ru-RU" sz="1200" dirty="0">
              <a:latin typeface="Calibri Light" panose="020F0302020204030204" pitchFamily="34" charset="0"/>
            </a:endParaRPr>
          </a:p>
        </p:txBody>
      </p:sp>
      <p:pic>
        <p:nvPicPr>
          <p:cNvPr id="17" name="Picture 4"/>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3851920" y="995626"/>
            <a:ext cx="1529912" cy="1529912"/>
          </a:xfrm>
        </p:spPr>
      </p:pic>
      <p:sp>
        <p:nvSpPr>
          <p:cNvPr id="4" name="Title"/>
          <p:cNvSpPr>
            <a:spLocks noGrp="1"/>
          </p:cNvSpPr>
          <p:nvPr>
            <p:ph type="title"/>
          </p:nvPr>
        </p:nvSpPr>
        <p:spPr>
          <a:xfrm>
            <a:off x="4788024" y="-141165"/>
            <a:ext cx="3623961" cy="1136791"/>
          </a:xfrm>
        </p:spPr>
        <p:txBody>
          <a:bodyPr/>
          <a:lstStyle/>
          <a:p>
            <a:r>
              <a:rPr lang="en-US" dirty="0" smtClean="0">
                <a:latin typeface="Calibri Light" panose="020F0302020204030204" pitchFamily="34" charset="0"/>
              </a:rPr>
              <a:t>Management Team</a:t>
            </a:r>
            <a:endParaRPr lang="ru-RU" dirty="0">
              <a:latin typeface="Calibri Light" panose="020F0302020204030204" pitchFamily="34" charset="0"/>
            </a:endParaRPr>
          </a:p>
        </p:txBody>
      </p:sp>
      <p:pic>
        <p:nvPicPr>
          <p:cNvPr id="14"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5777" y="3559744"/>
            <a:ext cx="1529912" cy="1529912"/>
          </a:xfrm>
          <a:prstGeom prst="ellipse">
            <a:avLst/>
          </a:prstGeom>
        </p:spPr>
      </p:pic>
      <p:sp>
        <p:nvSpPr>
          <p:cNvPr id="15" name="Text 1"/>
          <p:cNvSpPr>
            <a:spLocks noGrp="1"/>
          </p:cNvSpPr>
          <p:nvPr>
            <p:ph type="body" sz="quarter" idx="19"/>
          </p:nvPr>
        </p:nvSpPr>
        <p:spPr>
          <a:xfrm>
            <a:off x="1934951" y="5176240"/>
            <a:ext cx="1571128" cy="1077110"/>
          </a:xfrm>
        </p:spPr>
        <p:txBody>
          <a:bodyPr/>
          <a:lstStyle/>
          <a:p>
            <a:r>
              <a:rPr lang="en-US" sz="1200" dirty="0" smtClean="0">
                <a:latin typeface="Calibri Light" panose="020F0302020204030204" pitchFamily="34" charset="0"/>
              </a:rPr>
              <a:t>Darren O’Keeffe</a:t>
            </a:r>
          </a:p>
          <a:p>
            <a:r>
              <a:rPr lang="en-US" sz="1200" dirty="0" smtClean="0">
                <a:latin typeface="Calibri Light" panose="020F0302020204030204" pitchFamily="34" charset="0"/>
              </a:rPr>
              <a:t>Consultancy &amp; Recruitment &amp; Placement Manager</a:t>
            </a:r>
            <a:endParaRPr lang="ru-RU" sz="1200" dirty="0">
              <a:latin typeface="Calibri Light" panose="020F0302020204030204" pitchFamily="34" charset="0"/>
            </a:endParaRPr>
          </a:p>
        </p:txBody>
      </p:sp>
      <p:pic>
        <p:nvPicPr>
          <p:cNvPr id="16"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442" y="3559744"/>
            <a:ext cx="1529912" cy="1529912"/>
          </a:xfrm>
          <a:prstGeom prst="ellipse">
            <a:avLst/>
          </a:prstGeom>
        </p:spPr>
      </p:pic>
      <p:pic>
        <p:nvPicPr>
          <p:cNvPr id="21"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6447" y="3532700"/>
            <a:ext cx="1529912" cy="1529912"/>
          </a:xfrm>
          <a:prstGeom prst="ellipse">
            <a:avLst/>
          </a:prstGeom>
        </p:spPr>
      </p:pic>
      <p:sp>
        <p:nvSpPr>
          <p:cNvPr id="22" name="Text 1"/>
          <p:cNvSpPr>
            <a:spLocks noGrp="1"/>
          </p:cNvSpPr>
          <p:nvPr>
            <p:ph type="body" sz="quarter" idx="19"/>
          </p:nvPr>
        </p:nvSpPr>
        <p:spPr>
          <a:xfrm>
            <a:off x="3720395" y="5173378"/>
            <a:ext cx="1571128" cy="1077110"/>
          </a:xfrm>
        </p:spPr>
        <p:txBody>
          <a:bodyPr/>
          <a:lstStyle/>
          <a:p>
            <a:r>
              <a:rPr lang="en-US" sz="1200" dirty="0" smtClean="0">
                <a:latin typeface="Calibri Light" panose="020F0302020204030204" pitchFamily="34" charset="0"/>
              </a:rPr>
              <a:t>Ken Long</a:t>
            </a:r>
          </a:p>
          <a:p>
            <a:r>
              <a:rPr lang="en-US" sz="1200" dirty="0" smtClean="0">
                <a:latin typeface="Calibri Light" panose="020F0302020204030204" pitchFamily="34" charset="0"/>
              </a:rPr>
              <a:t>Central Services &amp; Training Manager</a:t>
            </a:r>
            <a:endParaRPr lang="ru-RU" sz="1200" dirty="0">
              <a:latin typeface="Calibri Light" panose="020F0302020204030204" pitchFamily="34" charset="0"/>
            </a:endParaRPr>
          </a:p>
        </p:txBody>
      </p:sp>
      <p:sp>
        <p:nvSpPr>
          <p:cNvPr id="23" name="Text 1"/>
          <p:cNvSpPr>
            <a:spLocks noGrp="1"/>
          </p:cNvSpPr>
          <p:nvPr>
            <p:ph type="body" sz="quarter" idx="19"/>
          </p:nvPr>
        </p:nvSpPr>
        <p:spPr>
          <a:xfrm>
            <a:off x="7291283" y="5173378"/>
            <a:ext cx="1571128" cy="1077110"/>
          </a:xfrm>
        </p:spPr>
        <p:txBody>
          <a:bodyPr/>
          <a:lstStyle/>
          <a:p>
            <a:r>
              <a:rPr lang="en-US" sz="1200" dirty="0" smtClean="0">
                <a:latin typeface="Calibri Light" panose="020F0302020204030204" pitchFamily="34" charset="0"/>
              </a:rPr>
              <a:t>Tim O’Brien</a:t>
            </a:r>
          </a:p>
          <a:p>
            <a:r>
              <a:rPr lang="en-US" sz="1200" dirty="0" smtClean="0">
                <a:latin typeface="Calibri Light" panose="020F0302020204030204" pitchFamily="34" charset="0"/>
              </a:rPr>
              <a:t>Finance &amp; IT Manager</a:t>
            </a:r>
            <a:endParaRPr lang="ru-RU" sz="1200" dirty="0">
              <a:latin typeface="Calibri Light" panose="020F0302020204030204" pitchFamily="34" charset="0"/>
            </a:endParaRPr>
          </a:p>
        </p:txBody>
      </p:sp>
      <p:sp>
        <p:nvSpPr>
          <p:cNvPr id="24" name="Text 1"/>
          <p:cNvSpPr>
            <a:spLocks noGrp="1"/>
          </p:cNvSpPr>
          <p:nvPr>
            <p:ph type="body" sz="quarter" idx="19"/>
          </p:nvPr>
        </p:nvSpPr>
        <p:spPr>
          <a:xfrm>
            <a:off x="149507" y="5173378"/>
            <a:ext cx="1571128" cy="1077110"/>
          </a:xfrm>
        </p:spPr>
        <p:txBody>
          <a:bodyPr/>
          <a:lstStyle/>
          <a:p>
            <a:r>
              <a:rPr lang="en-US" sz="1200" dirty="0" smtClean="0">
                <a:latin typeface="Calibri Light" panose="020F0302020204030204" pitchFamily="34" charset="0"/>
              </a:rPr>
              <a:t>Fergal Mee</a:t>
            </a:r>
          </a:p>
          <a:p>
            <a:r>
              <a:rPr lang="en-US" sz="1200" dirty="0" smtClean="0">
                <a:latin typeface="Calibri Light" panose="020F0302020204030204" pitchFamily="34" charset="0"/>
              </a:rPr>
              <a:t>Environmental Director</a:t>
            </a:r>
            <a:endParaRPr lang="ru-RU" sz="1200" dirty="0">
              <a:latin typeface="Calibri Light" panose="020F0302020204030204" pitchFamily="34" charset="0"/>
            </a:endParaRPr>
          </a:p>
        </p:txBody>
      </p:sp>
      <p:pic>
        <p:nvPicPr>
          <p:cNvPr id="25"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7750" y="3532699"/>
            <a:ext cx="1488771" cy="1529912"/>
          </a:xfrm>
          <a:prstGeom prst="ellipse">
            <a:avLst/>
          </a:prstGeom>
        </p:spPr>
      </p:pic>
      <p:pic>
        <p:nvPicPr>
          <p:cNvPr id="10" name="Picture Placeholder 9"/>
          <p:cNvPicPr>
            <a:picLocks noGrp="1" noChangeAspect="1"/>
          </p:cNvPicPr>
          <p:nvPr>
            <p:ph type="pic" sz="quarter" idx="11"/>
          </p:nvPr>
        </p:nvPicPr>
        <p:blipFill>
          <a:blip r:embed="rId10">
            <a:extLst>
              <a:ext uri="{28A0092B-C50C-407E-A947-70E740481C1C}">
                <a14:useLocalDpi xmlns:a14="http://schemas.microsoft.com/office/drawing/2010/main" val="0"/>
              </a:ext>
            </a:extLst>
          </a:blip>
          <a:srcRect/>
          <a:stretch>
            <a:fillRect/>
          </a:stretch>
        </p:blipFill>
        <p:spPr>
          <a:xfrm>
            <a:off x="623864" y="952009"/>
            <a:ext cx="1584325" cy="1584325"/>
          </a:xfrm>
        </p:spPr>
      </p:pic>
    </p:spTree>
    <p:custDataLst>
      <p:tags r:id="rId1"/>
    </p:custDataLst>
    <p:extLst>
      <p:ext uri="{BB962C8B-B14F-4D97-AF65-F5344CB8AC3E}">
        <p14:creationId xmlns:p14="http://schemas.microsoft.com/office/powerpoint/2010/main" val="1659507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4"/>
          <p:cNvSpPr>
            <a:spLocks noGrp="1"/>
          </p:cNvSpPr>
          <p:nvPr>
            <p:ph type="body" sz="quarter" idx="19"/>
          </p:nvPr>
        </p:nvSpPr>
        <p:spPr>
          <a:xfrm>
            <a:off x="2591409" y="1290738"/>
            <a:ext cx="4815358" cy="669565"/>
          </a:xfrm>
        </p:spPr>
        <p:txBody>
          <a:bodyPr/>
          <a:lstStyle/>
          <a:p>
            <a:r>
              <a:rPr lang="en-US" sz="1800" b="1" dirty="0" smtClean="0">
                <a:latin typeface="Calibri" panose="020F0502020204030204" pitchFamily="34" charset="0"/>
              </a:rPr>
              <a:t>The Chris Mee Group is divided into 4 divisions.</a:t>
            </a:r>
            <a:endParaRPr lang="en-US" sz="1800" b="1" dirty="0">
              <a:latin typeface="Calibri" panose="020F0502020204030204" pitchFamily="34" charset="0"/>
            </a:endParaRPr>
          </a:p>
        </p:txBody>
      </p:sp>
      <p:sp>
        <p:nvSpPr>
          <p:cNvPr id="2" name="Title"/>
          <p:cNvSpPr>
            <a:spLocks noGrp="1"/>
          </p:cNvSpPr>
          <p:nvPr>
            <p:ph type="title"/>
          </p:nvPr>
        </p:nvSpPr>
        <p:spPr>
          <a:xfrm>
            <a:off x="5868144" y="332656"/>
            <a:ext cx="2501293" cy="644652"/>
          </a:xfrm>
        </p:spPr>
        <p:txBody>
          <a:bodyPr>
            <a:normAutofit fontScale="90000"/>
          </a:bodyPr>
          <a:lstStyle/>
          <a:p>
            <a:r>
              <a:rPr lang="en-US" dirty="0" smtClean="0"/>
              <a:t>Our Divisions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741202"/>
            <a:ext cx="5760732" cy="12588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2878545"/>
            <a:ext cx="5760732" cy="125882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868" y="3918271"/>
            <a:ext cx="5760732" cy="125882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4922337"/>
            <a:ext cx="5760732" cy="1258827"/>
          </a:xfrm>
          <a:prstGeom prst="rect">
            <a:avLst/>
          </a:prstGeom>
        </p:spPr>
      </p:pic>
    </p:spTree>
    <p:custDataLst>
      <p:tags r:id="rId1"/>
    </p:custDataLst>
    <p:extLst>
      <p:ext uri="{BB962C8B-B14F-4D97-AF65-F5344CB8AC3E}">
        <p14:creationId xmlns:p14="http://schemas.microsoft.com/office/powerpoint/2010/main" val="3187551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971600" y="2708920"/>
            <a:ext cx="7272808" cy="2641044"/>
          </a:xfrm>
        </p:spPr>
        <p:txBody>
          <a:bodyPr wrap="square">
            <a:spAutoFit/>
          </a:bodyPr>
          <a:lstStyle/>
          <a:p>
            <a:pPr>
              <a:lnSpc>
                <a:spcPct val="133000"/>
              </a:lnSpc>
              <a:spcBef>
                <a:spcPts val="450"/>
              </a:spcBef>
              <a:spcAft>
                <a:spcPts val="450"/>
              </a:spcAft>
            </a:pPr>
            <a:r>
              <a:rPr lang="en-IE" dirty="0" smtClean="0">
                <a:latin typeface="Calibri" panose="020F0502020204030204" pitchFamily="34" charset="0"/>
              </a:rPr>
              <a:t>We </a:t>
            </a:r>
            <a:r>
              <a:rPr lang="en-IE" dirty="0">
                <a:latin typeface="Calibri" panose="020F0502020204030204" pitchFamily="34" charset="0"/>
              </a:rPr>
              <a:t>work with our diverse client base to offer Contracting and Permanent employment across a range of industries including Pharma, Medical Device, Manufacturing, Construction and more. </a:t>
            </a:r>
            <a:endParaRPr lang="en-IE" dirty="0" smtClean="0">
              <a:latin typeface="Calibri" panose="020F0502020204030204" pitchFamily="34" charset="0"/>
            </a:endParaRPr>
          </a:p>
          <a:p>
            <a:pPr>
              <a:lnSpc>
                <a:spcPct val="133000"/>
              </a:lnSpc>
              <a:spcBef>
                <a:spcPts val="450"/>
              </a:spcBef>
              <a:spcAft>
                <a:spcPts val="450"/>
              </a:spcAft>
            </a:pPr>
            <a:r>
              <a:rPr lang="en-IE" dirty="0" smtClean="0">
                <a:latin typeface="Calibri" panose="020F0502020204030204" pitchFamily="34" charset="0"/>
              </a:rPr>
              <a:t>Using </a:t>
            </a:r>
            <a:r>
              <a:rPr lang="en-IE" dirty="0">
                <a:latin typeface="Calibri" panose="020F0502020204030204" pitchFamily="34" charset="0"/>
              </a:rPr>
              <a:t>our in house EHS expertise and industry knowledge, we identify talent, take the time to understand their needs and we work with our partners to find a role that fits. </a:t>
            </a:r>
            <a:endParaRPr lang="en-IE" dirty="0" smtClean="0">
              <a:latin typeface="Calibri" panose="020F0502020204030204" pitchFamily="34" charset="0"/>
            </a:endParaRPr>
          </a:p>
          <a:p>
            <a:pPr>
              <a:lnSpc>
                <a:spcPct val="133000"/>
              </a:lnSpc>
              <a:spcBef>
                <a:spcPts val="450"/>
              </a:spcBef>
              <a:spcAft>
                <a:spcPts val="450"/>
              </a:spcAft>
            </a:pPr>
            <a:r>
              <a:rPr lang="en-IE" dirty="0" smtClean="0">
                <a:latin typeface="Calibri" panose="020F0502020204030204" pitchFamily="34" charset="0"/>
              </a:rPr>
              <a:t>CMSE </a:t>
            </a:r>
            <a:r>
              <a:rPr lang="en-IE" dirty="0">
                <a:latin typeface="Calibri" panose="020F0502020204030204" pitchFamily="34" charset="0"/>
              </a:rPr>
              <a:t>Recruitment has almost 20 years’ experience providing excellent service to both employers and candidates across a changing employment market</a:t>
            </a:r>
            <a:endParaRPr lang="en-US" dirty="0">
              <a:latin typeface="Calibri" panose="020F0502020204030204" pitchFamily="34" charset="0"/>
            </a:endParaRPr>
          </a:p>
        </p:txBody>
      </p:sp>
      <p:sp>
        <p:nvSpPr>
          <p:cNvPr id="7" name="Rectangle 1"/>
          <p:cNvSpPr/>
          <p:nvPr/>
        </p:nvSpPr>
        <p:spPr>
          <a:xfrm>
            <a:off x="539552" y="2394562"/>
            <a:ext cx="4070877"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8760"/>
            <a:ext cx="5256584" cy="1148662"/>
          </a:xfrm>
          <a:prstGeom prst="rect">
            <a:avLst/>
          </a:prstGeom>
        </p:spPr>
      </p:pic>
    </p:spTree>
    <p:custDataLst>
      <p:tags r:id="rId1"/>
    </p:custDataLst>
    <p:extLst>
      <p:ext uri="{BB962C8B-B14F-4D97-AF65-F5344CB8AC3E}">
        <p14:creationId xmlns:p14="http://schemas.microsoft.com/office/powerpoint/2010/main" val="2558328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971600" y="2708920"/>
            <a:ext cx="7200800" cy="2538131"/>
          </a:xfrm>
        </p:spPr>
        <p:txBody>
          <a:bodyPr vert="horz" wrap="square" lIns="91440" tIns="45720" rIns="91440" bIns="45720" rtlCol="0">
            <a:spAutoFit/>
          </a:bodyPr>
          <a:lstStyle/>
          <a:p>
            <a:pPr fontAlgn="base"/>
            <a:r>
              <a:rPr lang="en-IE" dirty="0">
                <a:latin typeface="Calibri" panose="020F0502020204030204" pitchFamily="34" charset="0"/>
              </a:rPr>
              <a:t>We are leading providers of Environmental Health And Safety (EHS) training courses in Ireland &amp; abroad. Venues: Dublin, Cork, London, Limerick, Galway and more.</a:t>
            </a:r>
          </a:p>
          <a:p>
            <a:pPr fontAlgn="base"/>
            <a:r>
              <a:rPr lang="en-IE" dirty="0">
                <a:latin typeface="Calibri" panose="020F0502020204030204" pitchFamily="34" charset="0"/>
              </a:rPr>
              <a:t>CMSE Training is accredited by </a:t>
            </a:r>
            <a:r>
              <a:rPr lang="en-IE" dirty="0">
                <a:latin typeface="Calibri" panose="020F0502020204030204" pitchFamily="34" charset="0"/>
                <a:hlinkClick r:id="rId3" tooltip="QQI / FETAC Courses"/>
              </a:rPr>
              <a:t>QQI</a:t>
            </a:r>
            <a:r>
              <a:rPr lang="en-IE" dirty="0">
                <a:latin typeface="Calibri" panose="020F0502020204030204" pitchFamily="34" charset="0"/>
              </a:rPr>
              <a:t>,  </a:t>
            </a:r>
            <a:r>
              <a:rPr lang="en-IE" dirty="0">
                <a:latin typeface="Calibri" panose="020F0502020204030204" pitchFamily="34" charset="0"/>
                <a:hlinkClick r:id="rId4" tooltip="NEBOSH Courses"/>
              </a:rPr>
              <a:t>NEBOSH</a:t>
            </a:r>
            <a:r>
              <a:rPr lang="en-IE" dirty="0">
                <a:latin typeface="Calibri" panose="020F0502020204030204" pitchFamily="34" charset="0"/>
              </a:rPr>
              <a:t>, </a:t>
            </a:r>
            <a:r>
              <a:rPr lang="en-IE" dirty="0">
                <a:latin typeface="Calibri" panose="020F0502020204030204" pitchFamily="34" charset="0"/>
                <a:hlinkClick r:id="rId5" tooltip="IOSH Courses"/>
              </a:rPr>
              <a:t>IOSH</a:t>
            </a:r>
            <a:r>
              <a:rPr lang="en-IE" dirty="0">
                <a:latin typeface="Calibri" panose="020F0502020204030204" pitchFamily="34" charset="0"/>
              </a:rPr>
              <a:t>,  </a:t>
            </a:r>
            <a:r>
              <a:rPr lang="en-IE" dirty="0">
                <a:latin typeface="Calibri" panose="020F0502020204030204" pitchFamily="34" charset="0"/>
                <a:hlinkClick r:id="rId6" tooltip="FAS / SOLAS Courses"/>
              </a:rPr>
              <a:t>FÁS(SOLAS)</a:t>
            </a:r>
            <a:r>
              <a:rPr lang="en-IE" dirty="0">
                <a:latin typeface="Calibri" panose="020F0502020204030204" pitchFamily="34" charset="0"/>
              </a:rPr>
              <a:t>,</a:t>
            </a:r>
            <a:r>
              <a:rPr lang="en-IE" dirty="0">
                <a:latin typeface="Calibri" panose="020F0502020204030204" pitchFamily="34" charset="0"/>
                <a:hlinkClick r:id="rId7"/>
              </a:rPr>
              <a:t>  STCW,</a:t>
            </a:r>
            <a:r>
              <a:rPr lang="en-IE" dirty="0">
                <a:latin typeface="Calibri" panose="020F0502020204030204" pitchFamily="34" charset="0"/>
              </a:rPr>
              <a:t>  </a:t>
            </a:r>
            <a:r>
              <a:rPr lang="en-IE" dirty="0">
                <a:latin typeface="Calibri" panose="020F0502020204030204" pitchFamily="34" charset="0"/>
                <a:hlinkClick r:id="rId8" tooltip="SEAI Website"/>
              </a:rPr>
              <a:t>SEAI</a:t>
            </a:r>
            <a:r>
              <a:rPr lang="en-IE" dirty="0">
                <a:latin typeface="Calibri" panose="020F0502020204030204" pitchFamily="34" charset="0"/>
              </a:rPr>
              <a:t>, </a:t>
            </a:r>
            <a:r>
              <a:rPr lang="en-IE" dirty="0">
                <a:latin typeface="Calibri" panose="020F0502020204030204" pitchFamily="34" charset="0"/>
                <a:hlinkClick r:id="rId9" tooltip="CSA Website"/>
              </a:rPr>
              <a:t>Canadian Standards</a:t>
            </a:r>
            <a:r>
              <a:rPr lang="en-IE" dirty="0">
                <a:latin typeface="Calibri" panose="020F0502020204030204" pitchFamily="34" charset="0"/>
              </a:rPr>
              <a:t>  and many more.  We trained over 20,000 people last year.</a:t>
            </a:r>
          </a:p>
          <a:p>
            <a:pPr fontAlgn="base"/>
            <a:r>
              <a:rPr lang="en-IE" dirty="0">
                <a:latin typeface="Calibri" panose="020F0502020204030204" pitchFamily="34" charset="0"/>
              </a:rPr>
              <a:t>Our </a:t>
            </a:r>
            <a:r>
              <a:rPr lang="en-IE" dirty="0">
                <a:latin typeface="Calibri" panose="020F0502020204030204" pitchFamily="34" charset="0"/>
                <a:hlinkClick r:id="rId10"/>
              </a:rPr>
              <a:t>E-Learning </a:t>
            </a:r>
            <a:r>
              <a:rPr lang="en-IE" dirty="0">
                <a:latin typeface="Calibri" panose="020F0502020204030204" pitchFamily="34" charset="0"/>
              </a:rPr>
              <a:t>courses include the ALERT Driver Training Suite of courses, Manual Handling, Fire Safety and Chemical Safety.</a:t>
            </a:r>
          </a:p>
        </p:txBody>
      </p:sp>
      <p:sp>
        <p:nvSpPr>
          <p:cNvPr id="7" name="Rectangle 1"/>
          <p:cNvSpPr/>
          <p:nvPr/>
        </p:nvSpPr>
        <p:spPr>
          <a:xfrm>
            <a:off x="539552" y="2394562"/>
            <a:ext cx="4070877"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584" y="1160993"/>
            <a:ext cx="5760732" cy="1258827"/>
          </a:xfrm>
          <a:prstGeom prst="rect">
            <a:avLst/>
          </a:prstGeom>
        </p:spPr>
      </p:pic>
    </p:spTree>
    <p:custDataLst>
      <p:tags r:id="rId1"/>
    </p:custDataLst>
    <p:extLst>
      <p:ext uri="{BB962C8B-B14F-4D97-AF65-F5344CB8AC3E}">
        <p14:creationId xmlns:p14="http://schemas.microsoft.com/office/powerpoint/2010/main" val="1232686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971600" y="2708920"/>
            <a:ext cx="7200800" cy="2115451"/>
          </a:xfrm>
        </p:spPr>
        <p:txBody>
          <a:bodyPr vert="horz" wrap="square" lIns="91440" tIns="45720" rIns="91440" bIns="45720" rtlCol="0">
            <a:spAutoFit/>
          </a:bodyPr>
          <a:lstStyle/>
          <a:p>
            <a:pPr fontAlgn="base"/>
            <a:r>
              <a:rPr lang="en-IE" dirty="0">
                <a:solidFill>
                  <a:srgbClr val="595959"/>
                </a:solidFill>
                <a:latin typeface="Calibri" panose="020F0502020204030204" pitchFamily="34" charset="0"/>
              </a:rPr>
              <a:t>We are a leading provider of Health And Safety related consultancy services in Ireland &amp; abroad. We have over 100 consultants in Dublin, Cork and London.  Our clients range from large multinationals to SMEs.</a:t>
            </a:r>
          </a:p>
          <a:p>
            <a:pPr fontAlgn="base"/>
            <a:r>
              <a:rPr lang="en-IE" dirty="0">
                <a:solidFill>
                  <a:srgbClr val="595959"/>
                </a:solidFill>
                <a:latin typeface="Calibri" panose="020F0502020204030204" pitchFamily="34" charset="0"/>
              </a:rPr>
              <a:t>We provide  </a:t>
            </a:r>
            <a:r>
              <a:rPr lang="en-IE" dirty="0">
                <a:solidFill>
                  <a:srgbClr val="595959"/>
                </a:solidFill>
                <a:latin typeface="Calibri" panose="020F0502020204030204" pitchFamily="34" charset="0"/>
                <a:hlinkClick r:id="rId3"/>
              </a:rPr>
              <a:t>safety management </a:t>
            </a:r>
            <a:r>
              <a:rPr lang="en-IE" dirty="0">
                <a:solidFill>
                  <a:srgbClr val="595959"/>
                </a:solidFill>
                <a:latin typeface="Calibri" panose="020F0502020204030204" pitchFamily="34" charset="0"/>
              </a:rPr>
              <a:t>and </a:t>
            </a:r>
            <a:r>
              <a:rPr lang="en-IE" dirty="0">
                <a:solidFill>
                  <a:srgbClr val="595959"/>
                </a:solidFill>
                <a:latin typeface="Calibri" panose="020F0502020204030204" pitchFamily="34" charset="0"/>
                <a:hlinkClick r:id="rId4"/>
              </a:rPr>
              <a:t>risk management </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5"/>
              </a:rPr>
              <a:t>environmental &amp;</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6"/>
              </a:rPr>
              <a:t>energy services </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7"/>
              </a:rPr>
              <a:t>fire &amp; </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8"/>
              </a:rPr>
              <a:t>asbestos management</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9"/>
              </a:rPr>
              <a:t>Behavioural Based Safety</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10"/>
              </a:rPr>
              <a:t>PSDP,  PSCS</a:t>
            </a:r>
            <a:r>
              <a:rPr lang="en-IE" dirty="0">
                <a:solidFill>
                  <a:srgbClr val="595959"/>
                </a:solidFill>
                <a:latin typeface="Calibri" panose="020F0502020204030204" pitchFamily="34" charset="0"/>
              </a:rPr>
              <a:t> and more.  We also provide a full range of CDM services in the UK and NI.</a:t>
            </a:r>
          </a:p>
        </p:txBody>
      </p:sp>
      <p:sp>
        <p:nvSpPr>
          <p:cNvPr id="7" name="Rectangle 1"/>
          <p:cNvSpPr/>
          <p:nvPr/>
        </p:nvSpPr>
        <p:spPr>
          <a:xfrm>
            <a:off x="539552" y="2394562"/>
            <a:ext cx="4070877"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20" y="1181454"/>
            <a:ext cx="5760732" cy="1258827"/>
          </a:xfrm>
          <a:prstGeom prst="rect">
            <a:avLst/>
          </a:prstGeom>
        </p:spPr>
      </p:pic>
    </p:spTree>
    <p:custDataLst>
      <p:tags r:id="rId1"/>
    </p:custDataLst>
    <p:extLst>
      <p:ext uri="{BB962C8B-B14F-4D97-AF65-F5344CB8AC3E}">
        <p14:creationId xmlns:p14="http://schemas.microsoft.com/office/powerpoint/2010/main" val="252491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971600" y="2708920"/>
            <a:ext cx="7200800" cy="2755626"/>
          </a:xfrm>
        </p:spPr>
        <p:txBody>
          <a:bodyPr vert="horz" wrap="square" lIns="91440" tIns="45720" rIns="91440" bIns="45720" rtlCol="0">
            <a:spAutoFit/>
          </a:bodyPr>
          <a:lstStyle/>
          <a:p>
            <a:pPr fontAlgn="base"/>
            <a:r>
              <a:rPr lang="en-IE" dirty="0">
                <a:latin typeface="Calibri" panose="020F0502020204030204" pitchFamily="34" charset="0"/>
              </a:rPr>
              <a:t>Carbon Action is a leading provider of Carbon consultancy services and Carbon Training Courses in the UK and Ireland.  Carbon Action delivers hands on classroom training in carbon quantification, verification and management of carbon projects that conforms with the global standard - ISO 14064 and the GHG protocol.</a:t>
            </a:r>
          </a:p>
          <a:p>
            <a:pPr fontAlgn="base"/>
            <a:r>
              <a:rPr lang="en-IE" dirty="0">
                <a:latin typeface="Calibri" panose="020F0502020204030204" pitchFamily="34" charset="0"/>
              </a:rPr>
              <a:t>Carbon Action is a strategic partner in the UK &amp; Ireland for the Canadian Standards Association (CSA).  The CSA was the World Secretariat during the development of ISO 14064 and Carbon Action has the exclusive rights to deliver CSA's ISO 14064 suite of five training courses.  </a:t>
            </a:r>
          </a:p>
        </p:txBody>
      </p:sp>
      <p:sp>
        <p:nvSpPr>
          <p:cNvPr id="7" name="Rectangle 1"/>
          <p:cNvSpPr/>
          <p:nvPr/>
        </p:nvSpPr>
        <p:spPr>
          <a:xfrm>
            <a:off x="539552" y="2394562"/>
            <a:ext cx="4070877"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52" y="1187669"/>
            <a:ext cx="5760732" cy="1258827"/>
          </a:xfrm>
          <a:prstGeom prst="rect">
            <a:avLst/>
          </a:prstGeom>
        </p:spPr>
      </p:pic>
    </p:spTree>
    <p:custDataLst>
      <p:tags r:id="rId1"/>
    </p:custDataLst>
    <p:extLst>
      <p:ext uri="{BB962C8B-B14F-4D97-AF65-F5344CB8AC3E}">
        <p14:creationId xmlns:p14="http://schemas.microsoft.com/office/powerpoint/2010/main" val="4228135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804248" y="181996"/>
            <a:ext cx="1512168" cy="806154"/>
          </a:xfrm>
        </p:spPr>
        <p:txBody>
          <a:bodyPr/>
          <a:lstStyle/>
          <a:p>
            <a:r>
              <a:rPr lang="en-US" dirty="0" smtClean="0">
                <a:latin typeface="Calibri Light" panose="020F0302020204030204" pitchFamily="34" charset="0"/>
              </a:rPr>
              <a:t>History</a:t>
            </a:r>
            <a:endParaRPr lang="ru-RU" dirty="0">
              <a:latin typeface="Calibri Light" panose="020F0302020204030204" pitchFamily="34" charset="0"/>
            </a:endParaRPr>
          </a:p>
        </p:txBody>
      </p:sp>
      <p:sp>
        <p:nvSpPr>
          <p:cNvPr id="3" name="Text Placeholder 2"/>
          <p:cNvSpPr>
            <a:spLocks noGrp="1"/>
          </p:cNvSpPr>
          <p:nvPr>
            <p:ph type="body" sz="quarter" idx="16"/>
          </p:nvPr>
        </p:nvSpPr>
        <p:spPr/>
        <p:txBody>
          <a:bodyPr/>
          <a:lstStyle/>
          <a:p>
            <a:endParaRPr lang="en-IE"/>
          </a:p>
        </p:txBody>
      </p:sp>
      <p:pic>
        <p:nvPicPr>
          <p:cNvPr id="4" name="Picture 3"/>
          <p:cNvPicPr>
            <a:picLocks noChangeAspect="1"/>
          </p:cNvPicPr>
          <p:nvPr/>
        </p:nvPicPr>
        <p:blipFill>
          <a:blip r:embed="rId4"/>
          <a:stretch>
            <a:fillRect/>
          </a:stretch>
        </p:blipFill>
        <p:spPr>
          <a:xfrm>
            <a:off x="251520" y="1268760"/>
            <a:ext cx="8640960" cy="5040560"/>
          </a:xfrm>
          <a:prstGeom prst="rect">
            <a:avLst/>
          </a:prstGeom>
        </p:spPr>
      </p:pic>
    </p:spTree>
    <p:custDataLst>
      <p:tags r:id="rId1"/>
    </p:custDataLst>
    <p:extLst>
      <p:ext uri="{BB962C8B-B14F-4D97-AF65-F5344CB8AC3E}">
        <p14:creationId xmlns:p14="http://schemas.microsoft.com/office/powerpoint/2010/main" val="419158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89.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91.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92.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203.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204.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205.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3.xml><?xml version="1.0" encoding="utf-8"?>
<a:theme xmlns:a="http://schemas.openxmlformats.org/drawingml/2006/main" name="1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4.xml><?xml version="1.0" encoding="utf-8"?>
<a:theme xmlns:a="http://schemas.openxmlformats.org/drawingml/2006/main" name="4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5.xml><?xml version="1.0" encoding="utf-8"?>
<a:theme xmlns:a="http://schemas.openxmlformats.org/drawingml/2006/main" name="5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6.xml><?xml version="1.0" encoding="utf-8"?>
<a:theme xmlns:a="http://schemas.openxmlformats.org/drawingml/2006/main" name="6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7.xml><?xml version="1.0" encoding="utf-8"?>
<a:theme xmlns:a="http://schemas.openxmlformats.org/drawingml/2006/main" name="7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310</Words>
  <Application>Microsoft Office PowerPoint</Application>
  <PresentationFormat>On-screen Show (4:3)</PresentationFormat>
  <Paragraphs>51</Paragraphs>
  <Slides>12</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12</vt:i4>
      </vt:variant>
    </vt:vector>
  </HeadingPairs>
  <TitlesOfParts>
    <vt:vector size="27" baseType="lpstr">
      <vt:lpstr>Arial</vt:lpstr>
      <vt:lpstr>Arial Black</vt:lpstr>
      <vt:lpstr>Calibri</vt:lpstr>
      <vt:lpstr>Calibri Light</vt:lpstr>
      <vt:lpstr>Open Sans</vt:lpstr>
      <vt:lpstr>Open Sans Semibold</vt:lpstr>
      <vt:lpstr>Segoe UI</vt:lpstr>
      <vt:lpstr>Segoe UI Semibold</vt:lpstr>
      <vt:lpstr>Office Theme</vt:lpstr>
      <vt:lpstr>Theme</vt:lpstr>
      <vt:lpstr>1_Theme</vt:lpstr>
      <vt:lpstr>4_Theme</vt:lpstr>
      <vt:lpstr>5_Theme</vt:lpstr>
      <vt:lpstr>6_Theme</vt:lpstr>
      <vt:lpstr>7_Theme</vt:lpstr>
      <vt:lpstr>Company introduction</vt:lpstr>
      <vt:lpstr>Content</vt:lpstr>
      <vt:lpstr>Management Team</vt:lpstr>
      <vt:lpstr>Our Divisions</vt:lpstr>
      <vt:lpstr>PowerPoint Presentation</vt:lpstr>
      <vt:lpstr>PowerPoint Presentation</vt:lpstr>
      <vt:lpstr>PowerPoint Presentation</vt:lpstr>
      <vt:lpstr>PowerPoint Presentation</vt:lpstr>
      <vt:lpstr>History</vt:lpstr>
      <vt:lpstr>Clients</vt:lpstr>
      <vt:lpstr>Company Mission Statement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BoomBoomBoom1</dc:creator>
  <cp:lastModifiedBy>Nicola Kerin</cp:lastModifiedBy>
  <cp:revision>97</cp:revision>
  <cp:lastPrinted>2016-01-15T15:49:21Z</cp:lastPrinted>
  <dcterms:created xsi:type="dcterms:W3CDTF">2014-05-14T13:06:50Z</dcterms:created>
  <dcterms:modified xsi:type="dcterms:W3CDTF">2017-09-27T07:17:18Z</dcterms:modified>
</cp:coreProperties>
</file>