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0" r:id="rId3"/>
    <p:sldId id="436" r:id="rId4"/>
    <p:sldId id="438" r:id="rId5"/>
    <p:sldId id="437" r:id="rId6"/>
    <p:sldId id="440" r:id="rId7"/>
    <p:sldId id="441" r:id="rId8"/>
    <p:sldId id="443" r:id="rId9"/>
    <p:sldId id="444" r:id="rId10"/>
    <p:sldId id="445" r:id="rId11"/>
    <p:sldId id="439" r:id="rId12"/>
    <p:sldId id="435"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IE"/>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40EE0625-43AA-4463-92FC-59E29D8DD73F}" type="datetimeFigureOut">
              <a:rPr lang="en-IE" smtClean="0"/>
              <a:t>01/07/2016</a:t>
            </a:fld>
            <a:endParaRPr lang="en-IE"/>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IE"/>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IE"/>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36AFFF0-9885-455C-BC26-73C0B562E445}" type="slidenum">
              <a:rPr lang="en-IE" smtClean="0"/>
              <a:t>‹#›</a:t>
            </a:fld>
            <a:endParaRPr lang="en-IE"/>
          </a:p>
        </p:txBody>
      </p:sp>
    </p:spTree>
    <p:extLst>
      <p:ext uri="{BB962C8B-B14F-4D97-AF65-F5344CB8AC3E}">
        <p14:creationId xmlns:p14="http://schemas.microsoft.com/office/powerpoint/2010/main" val="345042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6AFFF0-9885-455C-BC26-73C0B562E445}" type="slidenum">
              <a:rPr lang="en-IE" smtClean="0"/>
              <a:t>11</a:t>
            </a:fld>
            <a:endParaRPr lang="en-IE"/>
          </a:p>
        </p:txBody>
      </p:sp>
    </p:spTree>
    <p:extLst>
      <p:ext uri="{BB962C8B-B14F-4D97-AF65-F5344CB8AC3E}">
        <p14:creationId xmlns:p14="http://schemas.microsoft.com/office/powerpoint/2010/main" val="3987600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859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le 1"/>
          <p:cNvSpPr>
            <a:spLocks noGrp="1"/>
          </p:cNvSpPr>
          <p:nvPr>
            <p:ph type="ctrTitle"/>
          </p:nvPr>
        </p:nvSpPr>
        <p:spPr>
          <a:xfrm>
            <a:off x="395536" y="1628800"/>
            <a:ext cx="3888432" cy="434479"/>
          </a:xfrm>
        </p:spPr>
        <p:txBody>
          <a:bodyPr>
            <a:normAutofit/>
          </a:bodyPr>
          <a:lstStyle>
            <a:lvl1pPr algn="l">
              <a:defRPr sz="1700">
                <a:latin typeface="Arial Black" pitchFamily="34" charset="0"/>
              </a:defRPr>
            </a:lvl1pPr>
          </a:lstStyle>
          <a:p>
            <a:r>
              <a:rPr lang="en-US" dirty="0" smtClean="0"/>
              <a:t>Click to edit Master title style</a:t>
            </a:r>
            <a:endParaRPr lang="en-IE"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557" y="548680"/>
            <a:ext cx="3912679" cy="753046"/>
          </a:xfrm>
          <a:prstGeom prst="rect">
            <a:avLst/>
          </a:prstGeom>
        </p:spPr>
      </p:pic>
    </p:spTree>
    <p:extLst>
      <p:ext uri="{BB962C8B-B14F-4D97-AF65-F5344CB8AC3E}">
        <p14:creationId xmlns:p14="http://schemas.microsoft.com/office/powerpoint/2010/main" val="242265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extLst>
      <p:ext uri="{BB962C8B-B14F-4D97-AF65-F5344CB8AC3E}">
        <p14:creationId xmlns:p14="http://schemas.microsoft.com/office/powerpoint/2010/main" val="140661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3" y="1855574"/>
            <a:ext cx="9136497" cy="4875684"/>
          </a:xfrm>
          <a:prstGeom prst="rect">
            <a:avLst/>
          </a:prstGeom>
        </p:spPr>
      </p:pic>
      <p:sp>
        <p:nvSpPr>
          <p:cNvPr id="2" name="Rectangle 1"/>
          <p:cNvSpPr/>
          <p:nvPr userDrawn="1"/>
        </p:nvSpPr>
        <p:spPr>
          <a:xfrm>
            <a:off x="179512" y="0"/>
            <a:ext cx="8964488" cy="1855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104" y="548143"/>
            <a:ext cx="5986809" cy="1152239"/>
          </a:xfrm>
          <a:prstGeom prst="rect">
            <a:avLst/>
          </a:prstGeom>
        </p:spPr>
      </p:pic>
    </p:spTree>
    <p:extLst>
      <p:ext uri="{BB962C8B-B14F-4D97-AF65-F5344CB8AC3E}">
        <p14:creationId xmlns:p14="http://schemas.microsoft.com/office/powerpoint/2010/main" val="11753107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2" name="Title Placeholder 1"/>
          <p:cNvSpPr>
            <a:spLocks noGrp="1"/>
          </p:cNvSpPr>
          <p:nvPr>
            <p:ph type="title"/>
          </p:nvPr>
        </p:nvSpPr>
        <p:spPr>
          <a:xfrm>
            <a:off x="3275856" y="274638"/>
            <a:ext cx="4896544" cy="634082"/>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457200" y="1340768"/>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4557" y="364658"/>
            <a:ext cx="2826837" cy="544062"/>
          </a:xfrm>
          <a:prstGeom prst="rect">
            <a:avLst/>
          </a:prstGeom>
        </p:spPr>
      </p:pic>
    </p:spTree>
    <p:extLst>
      <p:ext uri="{BB962C8B-B14F-4D97-AF65-F5344CB8AC3E}">
        <p14:creationId xmlns:p14="http://schemas.microsoft.com/office/powerpoint/2010/main" val="803534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r" defTabSz="914400" rtl="0" eaLnBrk="1" latinLnBrk="0" hangingPunct="1">
        <a:spcBef>
          <a:spcPct val="0"/>
        </a:spcBef>
        <a:buNone/>
        <a:defRPr sz="2000" kern="1200" cap="all" baseline="0">
          <a:solidFill>
            <a:schemeClr val="tx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E" dirty="0" smtClean="0"/>
              <a:t>Hr induction</a:t>
            </a:r>
            <a:endParaRPr lang="en-IE" dirty="0"/>
          </a:p>
        </p:txBody>
      </p:sp>
    </p:spTree>
    <p:extLst>
      <p:ext uri="{BB962C8B-B14F-4D97-AF65-F5344CB8AC3E}">
        <p14:creationId xmlns:p14="http://schemas.microsoft.com/office/powerpoint/2010/main" val="525047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25400" cap="flat">
            <a:noFill/>
            <a:round/>
            <a:headEnd/>
            <a:tailEnd/>
          </a:ln>
        </p:spPr>
      </p:pic>
      <p:sp>
        <p:nvSpPr>
          <p:cNvPr id="16386" name="Rectangle 2"/>
          <p:cNvSpPr>
            <a:spLocks/>
          </p:cNvSpPr>
          <p:nvPr/>
        </p:nvSpPr>
        <p:spPr bwMode="auto">
          <a:xfrm>
            <a:off x="2482453" y="526851"/>
            <a:ext cx="5670352" cy="294680"/>
          </a:xfrm>
          <a:prstGeom prst="rect">
            <a:avLst/>
          </a:prstGeom>
          <a:noFill/>
          <a:ln w="12700" cap="flat">
            <a:noFill/>
            <a:miter lim="800000"/>
            <a:headEnd type="none" w="med" len="med"/>
            <a:tailEnd type="none" w="med" len="med"/>
          </a:ln>
        </p:spPr>
        <p:txBody>
          <a:bodyPr lIns="0" tIns="0" rIns="28574" bIns="0"/>
          <a:lstStyle/>
          <a:p>
            <a:pPr marL="27905" algn="r"/>
            <a:r>
              <a:rPr lang="en-US" sz="1687" dirty="0">
                <a:solidFill>
                  <a:srgbClr val="4D4D4D"/>
                </a:solidFill>
                <a:latin typeface="Arial Black" charset="0"/>
                <a:ea typeface="Arial Black" charset="0"/>
                <a:cs typeface="Arial Black" charset="0"/>
                <a:sym typeface="Arial Black" charset="0"/>
              </a:rPr>
              <a:t>CONSULTANCY SERVICES</a:t>
            </a:r>
          </a:p>
        </p:txBody>
      </p:sp>
      <p:sp>
        <p:nvSpPr>
          <p:cNvPr id="5" name="TextBox 4"/>
          <p:cNvSpPr txBox="1">
            <a:spLocks noChangeArrowheads="1"/>
          </p:cNvSpPr>
          <p:nvPr/>
        </p:nvSpPr>
        <p:spPr bwMode="auto">
          <a:xfrm>
            <a:off x="369466" y="1168657"/>
            <a:ext cx="3005712" cy="1650452"/>
          </a:xfrm>
          <a:prstGeom prst="rect">
            <a:avLst/>
          </a:prstGeom>
          <a:noFill/>
          <a:ln w="9525">
            <a:noFill/>
            <a:miter lim="800000"/>
            <a:headEnd/>
            <a:tailEnd/>
          </a:ln>
        </p:spPr>
        <p:txBody>
          <a:bodyPr wrap="square">
            <a:spAutoFit/>
          </a:bodyPr>
          <a:lstStyle/>
          <a:p>
            <a:r>
              <a:rPr lang="en-IE" sz="1125" b="1" dirty="0">
                <a:solidFill>
                  <a:srgbClr val="FF0000"/>
                </a:solidFill>
                <a:latin typeface="Calibri" panose="020F0502020204030204" pitchFamily="34" charset="0"/>
              </a:rPr>
              <a:t>SAFETY MANAGEMENT CONSULTANCY</a:t>
            </a:r>
          </a:p>
          <a:p>
            <a:r>
              <a:rPr lang="en-IE" sz="1125" dirty="0">
                <a:latin typeface="Calibri" panose="020F0502020204030204" pitchFamily="34" charset="0"/>
              </a:rPr>
              <a:t>Safety Statements &amp; Risk Assessment</a:t>
            </a:r>
          </a:p>
          <a:p>
            <a:r>
              <a:rPr lang="en-IE" sz="1125" dirty="0">
                <a:latin typeface="Calibri" panose="020F0502020204030204" pitchFamily="34" charset="0"/>
              </a:rPr>
              <a:t>Safety Auditing &amp; Inspections</a:t>
            </a:r>
          </a:p>
          <a:p>
            <a:r>
              <a:rPr lang="en-IE" sz="1125" dirty="0">
                <a:latin typeface="Calibri" panose="020F0502020204030204" pitchFamily="34" charset="0"/>
              </a:rPr>
              <a:t>Accident Investigation Services</a:t>
            </a:r>
          </a:p>
          <a:p>
            <a:r>
              <a:rPr lang="en-IE" sz="1125" dirty="0">
                <a:latin typeface="Calibri" panose="020F0502020204030204" pitchFamily="34" charset="0"/>
              </a:rPr>
              <a:t>Behavioural Based Safety Programmes</a:t>
            </a:r>
          </a:p>
          <a:p>
            <a:r>
              <a:rPr lang="en-IE" sz="1125" dirty="0">
                <a:latin typeface="Calibri" panose="020F0502020204030204" pitchFamily="34" charset="0"/>
              </a:rPr>
              <a:t>Ergonomic and DSE Assessments</a:t>
            </a:r>
          </a:p>
          <a:p>
            <a:r>
              <a:rPr lang="en-IE" sz="1125" dirty="0">
                <a:latin typeface="Calibri" panose="020F0502020204030204" pitchFamily="34" charset="0"/>
              </a:rPr>
              <a:t>Manual Handling Assessments</a:t>
            </a:r>
          </a:p>
          <a:p>
            <a:r>
              <a:rPr lang="en-IE" sz="1125" dirty="0">
                <a:latin typeface="Calibri" panose="020F0502020204030204" pitchFamily="34" charset="0"/>
              </a:rPr>
              <a:t>Safety Management Systems OHSAS 18001</a:t>
            </a:r>
          </a:p>
          <a:p>
            <a:r>
              <a:rPr lang="en-IE" sz="1125" dirty="0">
                <a:latin typeface="Calibri" panose="020F0502020204030204" pitchFamily="34" charset="0"/>
              </a:rPr>
              <a:t>Machinery Safety</a:t>
            </a:r>
          </a:p>
        </p:txBody>
      </p:sp>
      <p:sp>
        <p:nvSpPr>
          <p:cNvPr id="10" name="TextBox 9"/>
          <p:cNvSpPr txBox="1">
            <a:spLocks noChangeArrowheads="1"/>
          </p:cNvSpPr>
          <p:nvPr/>
        </p:nvSpPr>
        <p:spPr bwMode="auto">
          <a:xfrm>
            <a:off x="3759381" y="4068489"/>
            <a:ext cx="2888475" cy="957955"/>
          </a:xfrm>
          <a:prstGeom prst="rect">
            <a:avLst/>
          </a:prstGeom>
          <a:noFill/>
          <a:ln w="9525">
            <a:noFill/>
            <a:miter lim="800000"/>
            <a:headEnd/>
            <a:tailEnd/>
          </a:ln>
        </p:spPr>
        <p:txBody>
          <a:bodyPr wrap="square">
            <a:spAutoFit/>
          </a:bodyPr>
          <a:lstStyle/>
          <a:p>
            <a:r>
              <a:rPr lang="en-IE" sz="1125" b="1" dirty="0">
                <a:solidFill>
                  <a:srgbClr val="FF0000"/>
                </a:solidFill>
                <a:latin typeface="Calibri" panose="020F0502020204030204" pitchFamily="34" charset="0"/>
              </a:rPr>
              <a:t>PROCESS SAFETY CONSULTANCY</a:t>
            </a:r>
          </a:p>
          <a:p>
            <a:r>
              <a:rPr lang="en-IE" sz="1125" dirty="0">
                <a:latin typeface="Calibri" panose="020F0502020204030204" pitchFamily="34" charset="0"/>
              </a:rPr>
              <a:t>ATEX Consultancy Services</a:t>
            </a:r>
          </a:p>
          <a:p>
            <a:r>
              <a:rPr lang="en-IE" sz="1125" dirty="0">
                <a:latin typeface="Calibri" panose="020F0502020204030204" pitchFamily="34" charset="0"/>
              </a:rPr>
              <a:t>Process Safety Engineering </a:t>
            </a:r>
          </a:p>
          <a:p>
            <a:r>
              <a:rPr lang="en-IE" sz="1125" dirty="0">
                <a:latin typeface="Calibri" panose="020F0502020204030204" pitchFamily="34" charset="0"/>
              </a:rPr>
              <a:t>HAZOP</a:t>
            </a:r>
          </a:p>
          <a:p>
            <a:r>
              <a:rPr lang="en-IE" sz="1125" dirty="0">
                <a:latin typeface="Calibri" panose="020F0502020204030204" pitchFamily="34" charset="0"/>
              </a:rPr>
              <a:t>SEVESO / COMAH Compliance</a:t>
            </a:r>
          </a:p>
        </p:txBody>
      </p:sp>
      <p:sp>
        <p:nvSpPr>
          <p:cNvPr id="11" name="TextBox 10"/>
          <p:cNvSpPr txBox="1">
            <a:spLocks noChangeArrowheads="1"/>
          </p:cNvSpPr>
          <p:nvPr/>
        </p:nvSpPr>
        <p:spPr bwMode="auto">
          <a:xfrm>
            <a:off x="369466" y="3042327"/>
            <a:ext cx="2832211" cy="1304203"/>
          </a:xfrm>
          <a:prstGeom prst="rect">
            <a:avLst/>
          </a:prstGeom>
          <a:noFill/>
          <a:ln w="9525">
            <a:noFill/>
            <a:miter lim="800000"/>
            <a:headEnd/>
            <a:tailEnd/>
          </a:ln>
        </p:spPr>
        <p:txBody>
          <a:bodyPr wrap="square">
            <a:spAutoFit/>
          </a:bodyPr>
          <a:lstStyle/>
          <a:p>
            <a:r>
              <a:rPr lang="en-IE" sz="1125" b="1" dirty="0">
                <a:solidFill>
                  <a:srgbClr val="FF0000"/>
                </a:solidFill>
                <a:latin typeface="Calibri" panose="020F0502020204030204" pitchFamily="34" charset="0"/>
              </a:rPr>
              <a:t>OCCUPATIONAL HEALTH &amp; HYGIENE</a:t>
            </a:r>
          </a:p>
          <a:p>
            <a:r>
              <a:rPr lang="en-IE" sz="1125" dirty="0">
                <a:latin typeface="Calibri" panose="020F0502020204030204" pitchFamily="34" charset="0"/>
              </a:rPr>
              <a:t>Occupational &amp; Environmental Noise Surveys</a:t>
            </a:r>
          </a:p>
          <a:p>
            <a:r>
              <a:rPr lang="en-IE" sz="1125" dirty="0">
                <a:latin typeface="Calibri" panose="020F0502020204030204" pitchFamily="34" charset="0"/>
              </a:rPr>
              <a:t>Occupational Hygiene Monitoring Surveys</a:t>
            </a:r>
          </a:p>
          <a:p>
            <a:r>
              <a:rPr lang="en-IE" sz="1125" dirty="0">
                <a:latin typeface="Calibri" panose="020F0502020204030204" pitchFamily="34" charset="0"/>
              </a:rPr>
              <a:t>Air Quality Surveys</a:t>
            </a:r>
          </a:p>
          <a:p>
            <a:r>
              <a:rPr lang="en-IE" sz="1125" dirty="0">
                <a:latin typeface="Calibri" panose="020F0502020204030204" pitchFamily="34" charset="0"/>
              </a:rPr>
              <a:t>Asbestos Surveys</a:t>
            </a:r>
          </a:p>
          <a:p>
            <a:r>
              <a:rPr lang="en-IE" sz="1125" dirty="0">
                <a:latin typeface="Calibri" panose="020F0502020204030204" pitchFamily="34" charset="0"/>
              </a:rPr>
              <a:t>Legionella Risk Assessments</a:t>
            </a:r>
          </a:p>
          <a:p>
            <a:r>
              <a:rPr lang="en-IE" sz="1125" dirty="0">
                <a:latin typeface="Calibri" panose="020F0502020204030204" pitchFamily="34" charset="0"/>
              </a:rPr>
              <a:t>Chemical Agents Risk Assessments</a:t>
            </a:r>
          </a:p>
        </p:txBody>
      </p:sp>
      <p:sp>
        <p:nvSpPr>
          <p:cNvPr id="12" name="TextBox 11"/>
          <p:cNvSpPr txBox="1">
            <a:spLocks noChangeArrowheads="1"/>
          </p:cNvSpPr>
          <p:nvPr/>
        </p:nvSpPr>
        <p:spPr bwMode="auto">
          <a:xfrm>
            <a:off x="366134" y="4644135"/>
            <a:ext cx="2777868" cy="957955"/>
          </a:xfrm>
          <a:prstGeom prst="rect">
            <a:avLst/>
          </a:prstGeom>
          <a:noFill/>
          <a:ln w="9525">
            <a:noFill/>
            <a:miter lim="800000"/>
            <a:headEnd/>
            <a:tailEnd/>
          </a:ln>
        </p:spPr>
        <p:txBody>
          <a:bodyPr wrap="square">
            <a:spAutoFit/>
          </a:bodyPr>
          <a:lstStyle/>
          <a:p>
            <a:r>
              <a:rPr lang="en-IE" sz="1125" b="1" dirty="0">
                <a:solidFill>
                  <a:srgbClr val="FF0000"/>
                </a:solidFill>
                <a:latin typeface="Calibri" panose="020F0502020204030204" pitchFamily="34" charset="0"/>
              </a:rPr>
              <a:t>FIRE AND EMERGENCY MANAGEMENT</a:t>
            </a:r>
          </a:p>
          <a:p>
            <a:r>
              <a:rPr lang="en-IE" sz="1125" dirty="0">
                <a:latin typeface="Calibri" panose="020F0502020204030204" pitchFamily="34" charset="0"/>
              </a:rPr>
              <a:t>Fire Safety Engineering</a:t>
            </a:r>
          </a:p>
          <a:p>
            <a:r>
              <a:rPr lang="en-IE" sz="1125" dirty="0">
                <a:latin typeface="Calibri" panose="020F0502020204030204" pitchFamily="34" charset="0"/>
              </a:rPr>
              <a:t>Fire Risk Assessment</a:t>
            </a:r>
          </a:p>
          <a:p>
            <a:r>
              <a:rPr lang="en-IE" sz="1125" dirty="0">
                <a:latin typeface="Calibri" panose="020F0502020204030204" pitchFamily="34" charset="0"/>
              </a:rPr>
              <a:t>Emergency Plans &amp; Crisis Management</a:t>
            </a:r>
          </a:p>
          <a:p>
            <a:r>
              <a:rPr lang="en-IE" sz="1125" dirty="0">
                <a:latin typeface="Calibri" panose="020F0502020204030204" pitchFamily="34" charset="0"/>
              </a:rPr>
              <a:t>Business Continuity Plan</a:t>
            </a:r>
          </a:p>
        </p:txBody>
      </p:sp>
      <p:sp>
        <p:nvSpPr>
          <p:cNvPr id="14" name="TextBox 13"/>
          <p:cNvSpPr txBox="1">
            <a:spLocks noChangeArrowheads="1"/>
          </p:cNvSpPr>
          <p:nvPr/>
        </p:nvSpPr>
        <p:spPr bwMode="auto">
          <a:xfrm>
            <a:off x="3744644" y="1168657"/>
            <a:ext cx="3708249" cy="1304203"/>
          </a:xfrm>
          <a:prstGeom prst="rect">
            <a:avLst/>
          </a:prstGeom>
          <a:noFill/>
          <a:ln w="9525">
            <a:noFill/>
            <a:miter lim="800000"/>
            <a:headEnd/>
            <a:tailEnd/>
          </a:ln>
        </p:spPr>
        <p:txBody>
          <a:bodyPr wrap="square">
            <a:spAutoFit/>
          </a:bodyPr>
          <a:lstStyle/>
          <a:p>
            <a:r>
              <a:rPr lang="en-IE" sz="1125" b="1" dirty="0">
                <a:solidFill>
                  <a:srgbClr val="FF0000"/>
                </a:solidFill>
                <a:latin typeface="Calibri" panose="020F0502020204030204" pitchFamily="34" charset="0"/>
              </a:rPr>
              <a:t>ENVIRONMENTAL / ENERGY SERVICES</a:t>
            </a:r>
            <a:endParaRPr lang="en-IE" sz="1125" dirty="0">
              <a:solidFill>
                <a:srgbClr val="FF0000"/>
              </a:solidFill>
              <a:latin typeface="Calibri" panose="020F0502020204030204" pitchFamily="34" charset="0"/>
            </a:endParaRPr>
          </a:p>
          <a:p>
            <a:r>
              <a:rPr lang="en-IE" sz="1125" dirty="0">
                <a:latin typeface="Calibri" panose="020F0502020204030204" pitchFamily="34" charset="0"/>
              </a:rPr>
              <a:t>Environmental Management Consultancy</a:t>
            </a:r>
          </a:p>
          <a:p>
            <a:r>
              <a:rPr lang="en-IE" sz="1125" dirty="0">
                <a:latin typeface="Calibri" panose="020F0502020204030204" pitchFamily="34" charset="0"/>
              </a:rPr>
              <a:t>ELRA and CRAMP</a:t>
            </a:r>
          </a:p>
          <a:p>
            <a:r>
              <a:rPr lang="en-IE" sz="1125" dirty="0">
                <a:latin typeface="Calibri" panose="020F0502020204030204" pitchFamily="34" charset="0"/>
              </a:rPr>
              <a:t>EMAS and ISO 14001</a:t>
            </a:r>
          </a:p>
          <a:p>
            <a:r>
              <a:rPr lang="en-IE" sz="1125" dirty="0">
                <a:latin typeface="Calibri" panose="020F0502020204030204" pitchFamily="34" charset="0"/>
              </a:rPr>
              <a:t>Energy Auditing</a:t>
            </a:r>
          </a:p>
          <a:p>
            <a:r>
              <a:rPr lang="en-IE" sz="1125" dirty="0">
                <a:latin typeface="Calibri" panose="020F0502020204030204" pitchFamily="34" charset="0"/>
              </a:rPr>
              <a:t>Waste Management</a:t>
            </a:r>
          </a:p>
          <a:p>
            <a:r>
              <a:rPr lang="en-IE" sz="1125" dirty="0">
                <a:latin typeface="Calibri" panose="020F0502020204030204" pitchFamily="34" charset="0"/>
              </a:rPr>
              <a:t>Dangerous Goods Safety Advisor</a:t>
            </a:r>
          </a:p>
        </p:txBody>
      </p:sp>
      <p:sp>
        <p:nvSpPr>
          <p:cNvPr id="15" name="TextBox 14"/>
          <p:cNvSpPr txBox="1">
            <a:spLocks noChangeArrowheads="1"/>
          </p:cNvSpPr>
          <p:nvPr/>
        </p:nvSpPr>
        <p:spPr bwMode="auto">
          <a:xfrm>
            <a:off x="3750451" y="2791698"/>
            <a:ext cx="2630332" cy="957955"/>
          </a:xfrm>
          <a:prstGeom prst="rect">
            <a:avLst/>
          </a:prstGeom>
          <a:noFill/>
          <a:ln w="9525">
            <a:noFill/>
            <a:miter lim="800000"/>
            <a:headEnd/>
            <a:tailEnd/>
          </a:ln>
        </p:spPr>
        <p:txBody>
          <a:bodyPr wrap="square">
            <a:spAutoFit/>
          </a:bodyPr>
          <a:lstStyle/>
          <a:p>
            <a:r>
              <a:rPr lang="en-IE" sz="1125" b="1" dirty="0">
                <a:solidFill>
                  <a:srgbClr val="FF0000"/>
                </a:solidFill>
                <a:latin typeface="Calibri" panose="020F0502020204030204" pitchFamily="34" charset="0"/>
              </a:rPr>
              <a:t>CONSTRUCTION SAFETY SERVICES</a:t>
            </a:r>
          </a:p>
          <a:p>
            <a:r>
              <a:rPr lang="en-IE" sz="1125" dirty="0">
                <a:latin typeface="Calibri" panose="020F0502020204030204" pitchFamily="34" charset="0"/>
              </a:rPr>
              <a:t>Construction Safety Auditing</a:t>
            </a:r>
          </a:p>
          <a:p>
            <a:r>
              <a:rPr lang="en-IE" sz="1125" dirty="0">
                <a:latin typeface="Calibri" panose="020F0502020204030204" pitchFamily="34" charset="0"/>
              </a:rPr>
              <a:t>Method Statements &amp; Risk Assessments</a:t>
            </a:r>
          </a:p>
          <a:p>
            <a:r>
              <a:rPr lang="en-IE" sz="1125" dirty="0">
                <a:latin typeface="Calibri" panose="020F0502020204030204" pitchFamily="34" charset="0"/>
              </a:rPr>
              <a:t>Project Supervisor Construction Stage</a:t>
            </a:r>
          </a:p>
          <a:p>
            <a:r>
              <a:rPr lang="en-IE" sz="1125" dirty="0">
                <a:latin typeface="Calibri" panose="020F0502020204030204" pitchFamily="34" charset="0"/>
              </a:rPr>
              <a:t>Project Supervisor Design Process</a:t>
            </a:r>
          </a:p>
        </p:txBody>
      </p:sp>
      <p:sp>
        <p:nvSpPr>
          <p:cNvPr id="17" name="Round Diagonal Corner Rectangle 16"/>
          <p:cNvSpPr/>
          <p:nvPr/>
        </p:nvSpPr>
        <p:spPr bwMode="auto">
          <a:xfrm>
            <a:off x="5951963" y="5352964"/>
            <a:ext cx="1359227" cy="1142596"/>
          </a:xfrm>
          <a:prstGeom prst="round2DiagRect">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defTabSz="642915" fontAlgn="base">
              <a:spcBef>
                <a:spcPct val="0"/>
              </a:spcBef>
              <a:spcAft>
                <a:spcPct val="0"/>
              </a:spcAft>
            </a:pPr>
            <a:endParaRPr lang="en-IE" sz="844" dirty="0">
              <a:solidFill>
                <a:srgbClr val="000000"/>
              </a:solidFill>
              <a:latin typeface="Gill Sans" charset="0"/>
              <a:ea typeface="ヒラギノ角ゴ ProN W3" charset="0"/>
              <a:cs typeface="ヒラギノ角ゴ ProN W3" charset="0"/>
              <a:sym typeface="Gill Sans" charset="0"/>
            </a:endParaRPr>
          </a:p>
        </p:txBody>
      </p:sp>
      <p:sp>
        <p:nvSpPr>
          <p:cNvPr id="19" name="Round Diagonal Corner Rectangle 18"/>
          <p:cNvSpPr/>
          <p:nvPr/>
        </p:nvSpPr>
        <p:spPr bwMode="auto">
          <a:xfrm>
            <a:off x="4521370" y="5369177"/>
            <a:ext cx="1359227" cy="1142596"/>
          </a:xfrm>
          <a:prstGeom prst="round2DiagRect">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defTabSz="642915" fontAlgn="base">
              <a:spcBef>
                <a:spcPct val="0"/>
              </a:spcBef>
              <a:spcAft>
                <a:spcPct val="0"/>
              </a:spcAft>
            </a:pPr>
            <a:endParaRPr lang="en-IE" sz="844" dirty="0">
              <a:solidFill>
                <a:srgbClr val="000000"/>
              </a:solidFill>
              <a:latin typeface="Gill Sans" charset="0"/>
              <a:ea typeface="ヒラギノ角ゴ ProN W3" charset="0"/>
              <a:cs typeface="ヒラギノ角ゴ ProN W3" charset="0"/>
              <a:sym typeface="Gill Sans" charset="0"/>
            </a:endParaRPr>
          </a:p>
        </p:txBody>
      </p:sp>
      <p:pic>
        <p:nvPicPr>
          <p:cNvPr id="21" name="Picture 4" descr="http://www.cmse.ie/images/iStock_000000685128Mediu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4059" y="5465578"/>
            <a:ext cx="1241465" cy="9112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2" descr="http://sayyestosafety.com/yahoo_site_admin/assets/images/istock_safety-first-sign.98223115_st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5751" y="5474508"/>
            <a:ext cx="1323069" cy="9112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976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1000"/>
                                        <p:tgtEl>
                                          <p:spTgt spid="10"/>
                                        </p:tgtEl>
                                      </p:cBhvr>
                                    </p:animEffect>
                                    <p:anim calcmode="lin" valueType="num">
                                      <p:cBhvr>
                                        <p:cTn id="65" dur="1000" fill="hold"/>
                                        <p:tgtEl>
                                          <p:spTgt spid="10"/>
                                        </p:tgtEl>
                                        <p:attrNameLst>
                                          <p:attrName>ppt_x</p:attrName>
                                        </p:attrNameLst>
                                      </p:cBhvr>
                                      <p:tavLst>
                                        <p:tav tm="0">
                                          <p:val>
                                            <p:strVal val="#ppt_x"/>
                                          </p:val>
                                        </p:tav>
                                        <p:tav tm="100000">
                                          <p:val>
                                            <p:strVal val="#ppt_x"/>
                                          </p:val>
                                        </p:tav>
                                      </p:tavLst>
                                    </p:anim>
                                    <p:anim calcmode="lin" valueType="num">
                                      <p:cBhvr>
                                        <p:cTn id="6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4" grpId="0"/>
      <p:bldP spid="15" grpId="0"/>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organisational CHART</a:t>
            </a:r>
            <a:endParaRPr lang="en-IE" dirty="0"/>
          </a:p>
        </p:txBody>
      </p:sp>
      <p:pic>
        <p:nvPicPr>
          <p:cNvPr id="3" name="Picture 2"/>
          <p:cNvPicPr>
            <a:picLocks noChangeAspect="1"/>
          </p:cNvPicPr>
          <p:nvPr/>
        </p:nvPicPr>
        <p:blipFill rotWithShape="1">
          <a:blip r:embed="rId3"/>
          <a:srcRect l="30319" t="30100" r="31094" b="25801"/>
          <a:stretch/>
        </p:blipFill>
        <p:spPr>
          <a:xfrm>
            <a:off x="1043608" y="1160748"/>
            <a:ext cx="7056784" cy="4536504"/>
          </a:xfrm>
          <a:prstGeom prst="rect">
            <a:avLst/>
          </a:prstGeom>
        </p:spPr>
      </p:pic>
    </p:spTree>
    <p:extLst>
      <p:ext uri="{BB962C8B-B14F-4D97-AF65-F5344CB8AC3E}">
        <p14:creationId xmlns:p14="http://schemas.microsoft.com/office/powerpoint/2010/main" val="94956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p:cNvSpPr>
          <p:nvPr/>
        </p:nvSpPr>
        <p:spPr bwMode="auto">
          <a:xfrm>
            <a:off x="396255" y="1321594"/>
            <a:ext cx="7770519" cy="5536406"/>
          </a:xfrm>
          <a:prstGeom prst="rect">
            <a:avLst/>
          </a:prstGeom>
          <a:noFill/>
          <a:ln w="12700" cap="flat">
            <a:noFill/>
            <a:miter lim="800000"/>
            <a:headEnd type="none" w="med" len="med"/>
            <a:tailEnd type="none" w="med" len="med"/>
          </a:ln>
        </p:spPr>
        <p:txBody>
          <a:bodyPr lIns="0" tIns="0" rIns="28574" bIns="0"/>
          <a:lstStyle/>
          <a:p>
            <a:pPr marL="27905"/>
            <a:endParaRPr lang="en-US" sz="984" dirty="0">
              <a:latin typeface="Arial" charset="0"/>
              <a:cs typeface="Arial" charset="0"/>
              <a:sym typeface="Arial" charset="0"/>
            </a:endParaRPr>
          </a:p>
        </p:txBody>
      </p:sp>
      <p:sp>
        <p:nvSpPr>
          <p:cNvPr id="7" name="Title 6"/>
          <p:cNvSpPr>
            <a:spLocks noGrp="1"/>
          </p:cNvSpPr>
          <p:nvPr>
            <p:ph type="title"/>
          </p:nvPr>
        </p:nvSpPr>
        <p:spPr/>
        <p:txBody>
          <a:bodyPr/>
          <a:lstStyle/>
          <a:p>
            <a:r>
              <a:rPr lang="en-IE" dirty="0" smtClean="0"/>
              <a:t>content</a:t>
            </a:r>
            <a:endParaRPr lang="en-IE" dirty="0"/>
          </a:p>
        </p:txBody>
      </p:sp>
      <p:sp>
        <p:nvSpPr>
          <p:cNvPr id="8" name="Content Placeholder 7"/>
          <p:cNvSpPr>
            <a:spLocks noGrp="1"/>
          </p:cNvSpPr>
          <p:nvPr>
            <p:ph idx="1"/>
          </p:nvPr>
        </p:nvSpPr>
        <p:spPr/>
        <p:txBody>
          <a:bodyPr>
            <a:normAutofit/>
          </a:bodyPr>
          <a:lstStyle/>
          <a:p>
            <a:pPr marL="0" indent="0">
              <a:buNone/>
            </a:pPr>
            <a:r>
              <a:rPr lang="en-IE" dirty="0" smtClean="0"/>
              <a:t>Welcome to the Chris Mee Group!</a:t>
            </a:r>
          </a:p>
          <a:p>
            <a:pPr marL="0" indent="0">
              <a:buNone/>
            </a:pPr>
            <a:endParaRPr lang="en-IE" dirty="0" smtClean="0"/>
          </a:p>
          <a:p>
            <a:r>
              <a:rPr lang="en-IE" dirty="0" smtClean="0"/>
              <a:t>History and Mission Statement</a:t>
            </a:r>
          </a:p>
          <a:p>
            <a:r>
              <a:rPr lang="en-IE" dirty="0" smtClean="0"/>
              <a:t>Clients</a:t>
            </a:r>
            <a:endParaRPr lang="en-IE" dirty="0"/>
          </a:p>
          <a:p>
            <a:r>
              <a:rPr lang="en-IE" dirty="0" smtClean="0"/>
              <a:t>Business Sections</a:t>
            </a:r>
          </a:p>
          <a:p>
            <a:r>
              <a:rPr lang="en-IE" dirty="0" smtClean="0"/>
              <a:t>Training  services</a:t>
            </a:r>
          </a:p>
          <a:p>
            <a:r>
              <a:rPr lang="en-IE" dirty="0" smtClean="0"/>
              <a:t>Recruitment services</a:t>
            </a:r>
          </a:p>
          <a:p>
            <a:r>
              <a:rPr lang="en-IE" dirty="0" smtClean="0"/>
              <a:t>Consultancy Services</a:t>
            </a:r>
          </a:p>
          <a:p>
            <a:r>
              <a:rPr lang="en-IE" dirty="0" smtClean="0"/>
              <a:t>Organisational </a:t>
            </a:r>
            <a:r>
              <a:rPr lang="en-IE" dirty="0"/>
              <a:t>Chart</a:t>
            </a:r>
          </a:p>
          <a:p>
            <a:pPr marL="0" indent="0">
              <a:buNone/>
            </a:pPr>
            <a:endParaRPr lang="en-IE" dirty="0" smtClean="0"/>
          </a:p>
          <a:p>
            <a:endParaRPr lang="en-I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history</a:t>
            </a:r>
            <a:endParaRPr lang="en-IE" dirty="0"/>
          </a:p>
        </p:txBody>
      </p:sp>
      <p:sp>
        <p:nvSpPr>
          <p:cNvPr id="3" name="Content Placeholder 2"/>
          <p:cNvSpPr>
            <a:spLocks noGrp="1"/>
          </p:cNvSpPr>
          <p:nvPr>
            <p:ph idx="1"/>
          </p:nvPr>
        </p:nvSpPr>
        <p:spPr/>
        <p:txBody>
          <a:bodyPr/>
          <a:lstStyle/>
          <a:p>
            <a:pPr algn="just"/>
            <a:r>
              <a:rPr lang="en-IE" dirty="0" smtClean="0"/>
              <a:t>Chris Mee Group was founded in 1996 by a group of safety specialists and has expanded rapidly since, because of good quality work and repeat business</a:t>
            </a:r>
          </a:p>
          <a:p>
            <a:pPr algn="just"/>
            <a:r>
              <a:rPr lang="en-IE" dirty="0" smtClean="0"/>
              <a:t>“One Stop Shop” philosophy</a:t>
            </a:r>
          </a:p>
          <a:p>
            <a:pPr algn="just"/>
            <a:r>
              <a:rPr lang="en-IE" dirty="0" smtClean="0"/>
              <a:t>We have specialists in many different areas, covering health, safety, industrial hygiene, ergonomics, environmental, engineering, risk management and training</a:t>
            </a:r>
          </a:p>
          <a:p>
            <a:pPr algn="just"/>
            <a:r>
              <a:rPr lang="en-IE" dirty="0" smtClean="0"/>
              <a:t>Sister company, Carbon Action, is a leading provider of classroom Carbon training in Ireland and UK. Carbon Action’s courses are based on the only global standard ISO 14064 and the Greenhouse Gas (GHG) protocol</a:t>
            </a:r>
            <a:endParaRPr lang="en-IE" dirty="0"/>
          </a:p>
        </p:txBody>
      </p:sp>
    </p:spTree>
    <p:extLst>
      <p:ext uri="{BB962C8B-B14F-4D97-AF65-F5344CB8AC3E}">
        <p14:creationId xmlns:p14="http://schemas.microsoft.com/office/powerpoint/2010/main" val="174660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Mission statement</a:t>
            </a:r>
            <a:endParaRPr lang="en-IE" dirty="0"/>
          </a:p>
        </p:txBody>
      </p:sp>
      <p:sp>
        <p:nvSpPr>
          <p:cNvPr id="3" name="Content Placeholder 2"/>
          <p:cNvSpPr>
            <a:spLocks noGrp="1"/>
          </p:cNvSpPr>
          <p:nvPr>
            <p:ph idx="1"/>
          </p:nvPr>
        </p:nvSpPr>
        <p:spPr>
          <a:xfrm>
            <a:off x="457200" y="2420888"/>
            <a:ext cx="8229600" cy="3445843"/>
          </a:xfrm>
        </p:spPr>
        <p:txBody>
          <a:bodyPr/>
          <a:lstStyle/>
          <a:p>
            <a:pPr marL="0" indent="0" algn="just">
              <a:buNone/>
            </a:pPr>
            <a:r>
              <a:rPr lang="en-IE" dirty="0" smtClean="0"/>
              <a:t>“Chris Mee Group actively works to promote and support safety and health in both the workplace and the environment. We also commit to provide our clients with quality, care and support in an ever expanding range of safety, environment and training services.”</a:t>
            </a:r>
            <a:endParaRPr lang="en-IE" dirty="0"/>
          </a:p>
        </p:txBody>
      </p:sp>
    </p:spTree>
    <p:extLst>
      <p:ext uri="{BB962C8B-B14F-4D97-AF65-F5344CB8AC3E}">
        <p14:creationId xmlns:p14="http://schemas.microsoft.com/office/powerpoint/2010/main" val="554416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clients</a:t>
            </a:r>
            <a:endParaRPr lang="en-IE" dirty="0"/>
          </a:p>
        </p:txBody>
      </p:sp>
      <p:sp>
        <p:nvSpPr>
          <p:cNvPr id="3" name="Content Placeholder 2"/>
          <p:cNvSpPr>
            <a:spLocks noGrp="1"/>
          </p:cNvSpPr>
          <p:nvPr>
            <p:ph idx="1"/>
          </p:nvPr>
        </p:nvSpPr>
        <p:spPr/>
        <p:txBody>
          <a:bodyPr/>
          <a:lstStyle/>
          <a:p>
            <a:pPr algn="just"/>
            <a:r>
              <a:rPr lang="en-IE" sz="2000" dirty="0" smtClean="0"/>
              <a:t>Chris Mee Group markets include the public services, pharmaceutical industry, education sector, insurance sector, food manufacture, medical devices, construction and more</a:t>
            </a:r>
          </a:p>
          <a:p>
            <a:r>
              <a:rPr lang="en-IE" sz="2000" dirty="0" smtClean="0"/>
              <a:t>Some of our clients include:</a:t>
            </a:r>
          </a:p>
          <a:p>
            <a:endParaRPr lang="en-IE" dirty="0"/>
          </a:p>
        </p:txBody>
      </p:sp>
      <p:pic>
        <p:nvPicPr>
          <p:cNvPr id="4" name="Picture 3" descr="CMSE Clients.PNG"/>
          <p:cNvPicPr>
            <a:picLocks noChangeAspect="1"/>
          </p:cNvPicPr>
          <p:nvPr/>
        </p:nvPicPr>
        <p:blipFill>
          <a:blip r:embed="rId2" cstate="print"/>
          <a:stretch>
            <a:fillRect/>
          </a:stretch>
        </p:blipFill>
        <p:spPr>
          <a:xfrm>
            <a:off x="1475656" y="2743944"/>
            <a:ext cx="5048134" cy="3925416"/>
          </a:xfrm>
          <a:prstGeom prst="rect">
            <a:avLst/>
          </a:prstGeom>
        </p:spPr>
      </p:pic>
    </p:spTree>
    <p:extLst>
      <p:ext uri="{BB962C8B-B14F-4D97-AF65-F5344CB8AC3E}">
        <p14:creationId xmlns:p14="http://schemas.microsoft.com/office/powerpoint/2010/main" val="804292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Business Sections</a:t>
            </a:r>
            <a:endParaRPr lang="en-IE" dirty="0"/>
          </a:p>
        </p:txBody>
      </p:sp>
      <p:sp>
        <p:nvSpPr>
          <p:cNvPr id="3" name="Content Placeholder 2"/>
          <p:cNvSpPr>
            <a:spLocks noGrp="1"/>
          </p:cNvSpPr>
          <p:nvPr>
            <p:ph idx="1"/>
          </p:nvPr>
        </p:nvSpPr>
        <p:spPr/>
        <p:txBody>
          <a:bodyPr/>
          <a:lstStyle/>
          <a:p>
            <a:pPr marL="0" indent="0">
              <a:buNone/>
            </a:pPr>
            <a:r>
              <a:rPr lang="en-IE" dirty="0" smtClean="0"/>
              <a:t>The Chris Mee Group encompasses the following commercial service areas :</a:t>
            </a:r>
          </a:p>
          <a:p>
            <a:endParaRPr lang="en-IE" dirty="0"/>
          </a:p>
          <a:p>
            <a:r>
              <a:rPr lang="en-IE" dirty="0" smtClean="0"/>
              <a:t>Recruitment  </a:t>
            </a:r>
          </a:p>
          <a:p>
            <a:r>
              <a:rPr lang="en-IE" dirty="0" smtClean="0"/>
              <a:t>Consultancy</a:t>
            </a:r>
          </a:p>
          <a:p>
            <a:r>
              <a:rPr lang="en-IE" dirty="0" smtClean="0"/>
              <a:t>Training</a:t>
            </a:r>
          </a:p>
          <a:p>
            <a:r>
              <a:rPr lang="en-IE" dirty="0" smtClean="0"/>
              <a:t>Fire &amp; Rescue Training Centre</a:t>
            </a:r>
          </a:p>
          <a:p>
            <a:r>
              <a:rPr lang="en-IE" dirty="0" smtClean="0"/>
              <a:t>Carbon</a:t>
            </a:r>
          </a:p>
          <a:p>
            <a:pPr marL="0" indent="0">
              <a:buNone/>
            </a:pPr>
            <a:endParaRPr lang="en-IE" dirty="0">
              <a:solidFill>
                <a:srgbClr val="FF0000"/>
              </a:solidFill>
            </a:endParaRPr>
          </a:p>
        </p:txBody>
      </p:sp>
      <p:grpSp>
        <p:nvGrpSpPr>
          <p:cNvPr id="22" name="Group 28"/>
          <p:cNvGrpSpPr>
            <a:grpSpLocks/>
          </p:cNvGrpSpPr>
          <p:nvPr/>
        </p:nvGrpSpPr>
        <p:grpSpPr bwMode="auto">
          <a:xfrm>
            <a:off x="5220072" y="2780928"/>
            <a:ext cx="2224087" cy="1714500"/>
            <a:chOff x="2908" y="1442"/>
            <a:chExt cx="1992" cy="1536"/>
          </a:xfrm>
        </p:grpSpPr>
        <p:pic>
          <p:nvPicPr>
            <p:cNvPr id="23" name="Picture 5" descr="Centre"/>
            <p:cNvPicPr>
              <a:picLocks noChangeAspect="1" noChangeArrowheads="1"/>
            </p:cNvPicPr>
            <p:nvPr/>
          </p:nvPicPr>
          <p:blipFill>
            <a:blip r:embed="rId2"/>
            <a:srcRect/>
            <a:stretch>
              <a:fillRect/>
            </a:stretch>
          </p:blipFill>
          <p:spPr bwMode="auto">
            <a:xfrm>
              <a:off x="2908" y="1442"/>
              <a:ext cx="1992" cy="1536"/>
            </a:xfrm>
            <a:prstGeom prst="rect">
              <a:avLst/>
            </a:prstGeom>
            <a:noFill/>
            <a:ln w="9525">
              <a:noFill/>
              <a:miter lim="800000"/>
              <a:headEnd/>
              <a:tailEnd/>
            </a:ln>
          </p:spPr>
        </p:pic>
        <p:sp>
          <p:nvSpPr>
            <p:cNvPr id="24" name="Text Box 7"/>
            <p:cNvSpPr txBox="1">
              <a:spLocks noChangeArrowheads="1"/>
            </p:cNvSpPr>
            <p:nvPr/>
          </p:nvSpPr>
          <p:spPr bwMode="auto">
            <a:xfrm>
              <a:off x="3244" y="1802"/>
              <a:ext cx="1377" cy="634"/>
            </a:xfrm>
            <a:prstGeom prst="rect">
              <a:avLst/>
            </a:prstGeom>
            <a:noFill/>
            <a:ln w="9525">
              <a:noFill/>
              <a:miter lim="800000"/>
              <a:headEnd/>
              <a:tailEnd/>
            </a:ln>
          </p:spPr>
          <p:txBody>
            <a:bodyPr>
              <a:spAutoFit/>
            </a:bodyPr>
            <a:lstStyle/>
            <a:p>
              <a:pPr algn="ctr">
                <a:spcBef>
                  <a:spcPct val="50000"/>
                </a:spcBef>
              </a:pPr>
              <a:r>
                <a:rPr lang="en-US" sz="2000" b="1" dirty="0">
                  <a:latin typeface="Calibri" pitchFamily="34" charset="0"/>
                  <a:ea typeface="ヒラギノ角ゴ Pro W3"/>
                  <a:cs typeface="Arial" charset="0"/>
                </a:rPr>
                <a:t>Chris Mee Group</a:t>
              </a:r>
            </a:p>
          </p:txBody>
        </p:sp>
      </p:grpSp>
      <p:grpSp>
        <p:nvGrpSpPr>
          <p:cNvPr id="25" name="Group 7"/>
          <p:cNvGrpSpPr>
            <a:grpSpLocks/>
          </p:cNvGrpSpPr>
          <p:nvPr/>
        </p:nvGrpSpPr>
        <p:grpSpPr bwMode="auto">
          <a:xfrm>
            <a:off x="6837734" y="2709490"/>
            <a:ext cx="1701800" cy="1398588"/>
            <a:chOff x="3176" y="1067"/>
            <a:chExt cx="1524" cy="1252"/>
          </a:xfrm>
        </p:grpSpPr>
        <p:pic>
          <p:nvPicPr>
            <p:cNvPr id="26" name="Picture 8" descr="Red"/>
            <p:cNvPicPr>
              <a:picLocks noChangeAspect="1" noChangeArrowheads="1"/>
            </p:cNvPicPr>
            <p:nvPr/>
          </p:nvPicPr>
          <p:blipFill>
            <a:blip r:embed="rId3"/>
            <a:srcRect t="508"/>
            <a:stretch>
              <a:fillRect/>
            </a:stretch>
          </p:blipFill>
          <p:spPr bwMode="auto">
            <a:xfrm>
              <a:off x="3176" y="1067"/>
              <a:ext cx="1524" cy="1252"/>
            </a:xfrm>
            <a:prstGeom prst="rect">
              <a:avLst/>
            </a:prstGeom>
            <a:noFill/>
            <a:ln w="9525">
              <a:noFill/>
              <a:miter lim="800000"/>
              <a:headEnd/>
              <a:tailEnd/>
            </a:ln>
          </p:spPr>
        </p:pic>
        <p:sp>
          <p:nvSpPr>
            <p:cNvPr id="27" name="Text Box 10"/>
            <p:cNvSpPr txBox="1">
              <a:spLocks noChangeArrowheads="1"/>
            </p:cNvSpPr>
            <p:nvPr/>
          </p:nvSpPr>
          <p:spPr bwMode="auto">
            <a:xfrm>
              <a:off x="3440" y="1270"/>
              <a:ext cx="1252" cy="579"/>
            </a:xfrm>
            <a:prstGeom prst="rect">
              <a:avLst/>
            </a:prstGeom>
            <a:noFill/>
            <a:ln w="9525">
              <a:noFill/>
              <a:miter lim="800000"/>
              <a:headEnd/>
              <a:tailEnd/>
            </a:ln>
          </p:spPr>
          <p:txBody>
            <a:bodyPr>
              <a:spAutoFit/>
            </a:bodyPr>
            <a:lstStyle/>
            <a:p>
              <a:r>
                <a:rPr lang="en-US" b="1">
                  <a:solidFill>
                    <a:schemeClr val="bg1"/>
                  </a:solidFill>
                  <a:latin typeface="Calibri" pitchFamily="34" charset="0"/>
                  <a:ea typeface="ヒラギノ角ゴ Pro W3"/>
                  <a:cs typeface="Arial" charset="0"/>
                </a:rPr>
                <a:t>CMSE Consultancy</a:t>
              </a:r>
            </a:p>
          </p:txBody>
        </p:sp>
      </p:grpSp>
      <p:grpSp>
        <p:nvGrpSpPr>
          <p:cNvPr id="28" name="Group 13"/>
          <p:cNvGrpSpPr>
            <a:grpSpLocks/>
          </p:cNvGrpSpPr>
          <p:nvPr/>
        </p:nvGrpSpPr>
        <p:grpSpPr bwMode="auto">
          <a:xfrm>
            <a:off x="6232897" y="3709615"/>
            <a:ext cx="2144712" cy="1835150"/>
            <a:chOff x="2882" y="1921"/>
            <a:chExt cx="1790" cy="1618"/>
          </a:xfrm>
        </p:grpSpPr>
        <p:pic>
          <p:nvPicPr>
            <p:cNvPr id="29" name="Picture 14" descr="Blue"/>
            <p:cNvPicPr>
              <a:picLocks noChangeAspect="1" noChangeArrowheads="1"/>
            </p:cNvPicPr>
            <p:nvPr/>
          </p:nvPicPr>
          <p:blipFill>
            <a:blip r:embed="rId4"/>
            <a:srcRect/>
            <a:stretch>
              <a:fillRect/>
            </a:stretch>
          </p:blipFill>
          <p:spPr bwMode="auto">
            <a:xfrm>
              <a:off x="2882" y="1921"/>
              <a:ext cx="1790" cy="1618"/>
            </a:xfrm>
            <a:prstGeom prst="rect">
              <a:avLst/>
            </a:prstGeom>
            <a:noFill/>
            <a:ln w="9525">
              <a:noFill/>
              <a:miter lim="800000"/>
              <a:headEnd/>
              <a:tailEnd/>
            </a:ln>
          </p:spPr>
        </p:pic>
        <p:sp>
          <p:nvSpPr>
            <p:cNvPr id="30" name="Text Box 15"/>
            <p:cNvSpPr txBox="1">
              <a:spLocks noChangeArrowheads="1"/>
            </p:cNvSpPr>
            <p:nvPr/>
          </p:nvSpPr>
          <p:spPr bwMode="auto">
            <a:xfrm>
              <a:off x="3321" y="2285"/>
              <a:ext cx="912" cy="570"/>
            </a:xfrm>
            <a:prstGeom prst="rect">
              <a:avLst/>
            </a:prstGeom>
            <a:noFill/>
            <a:ln w="9525">
              <a:noFill/>
              <a:miter lim="800000"/>
              <a:headEnd/>
              <a:tailEnd/>
            </a:ln>
          </p:spPr>
          <p:txBody>
            <a:bodyPr>
              <a:spAutoFit/>
            </a:bodyPr>
            <a:lstStyle/>
            <a:p>
              <a:r>
                <a:rPr lang="en-US" sz="1600">
                  <a:solidFill>
                    <a:schemeClr val="bg1"/>
                  </a:solidFill>
                  <a:latin typeface="Calibri" pitchFamily="34" charset="0"/>
                  <a:ea typeface="ヒラギノ角ゴ Pro W3"/>
                  <a:cs typeface="Arial" charset="0"/>
                </a:rPr>
                <a:t>  </a:t>
              </a:r>
              <a:r>
                <a:rPr lang="en-US" b="1">
                  <a:solidFill>
                    <a:schemeClr val="bg1"/>
                  </a:solidFill>
                  <a:latin typeface="Calibri" pitchFamily="34" charset="0"/>
                  <a:ea typeface="ヒラギノ角ゴ Pro W3"/>
                  <a:cs typeface="Arial" charset="0"/>
                </a:rPr>
                <a:t>CMSE    Training</a:t>
              </a:r>
            </a:p>
          </p:txBody>
        </p:sp>
      </p:grpSp>
      <p:grpSp>
        <p:nvGrpSpPr>
          <p:cNvPr id="31" name="Group 17"/>
          <p:cNvGrpSpPr>
            <a:grpSpLocks/>
          </p:cNvGrpSpPr>
          <p:nvPr/>
        </p:nvGrpSpPr>
        <p:grpSpPr bwMode="auto">
          <a:xfrm>
            <a:off x="4334247" y="3709615"/>
            <a:ext cx="2030412" cy="1735138"/>
            <a:chOff x="1002" y="1896"/>
            <a:chExt cx="1818" cy="1554"/>
          </a:xfrm>
        </p:grpSpPr>
        <p:pic>
          <p:nvPicPr>
            <p:cNvPr id="32" name="Picture 18" descr="Purple"/>
            <p:cNvPicPr>
              <a:picLocks noChangeAspect="1" noChangeArrowheads="1"/>
            </p:cNvPicPr>
            <p:nvPr/>
          </p:nvPicPr>
          <p:blipFill>
            <a:blip r:embed="rId5"/>
            <a:srcRect/>
            <a:stretch>
              <a:fillRect/>
            </a:stretch>
          </p:blipFill>
          <p:spPr bwMode="auto">
            <a:xfrm>
              <a:off x="1002" y="1896"/>
              <a:ext cx="1818" cy="1554"/>
            </a:xfrm>
            <a:prstGeom prst="rect">
              <a:avLst/>
            </a:prstGeom>
            <a:noFill/>
            <a:ln w="9525">
              <a:noFill/>
              <a:miter lim="800000"/>
              <a:headEnd/>
              <a:tailEnd/>
            </a:ln>
          </p:spPr>
        </p:pic>
        <p:sp>
          <p:nvSpPr>
            <p:cNvPr id="33" name="Text Box 19"/>
            <p:cNvSpPr txBox="1">
              <a:spLocks noChangeArrowheads="1"/>
            </p:cNvSpPr>
            <p:nvPr/>
          </p:nvSpPr>
          <p:spPr bwMode="auto">
            <a:xfrm>
              <a:off x="1176" y="2265"/>
              <a:ext cx="1287" cy="579"/>
            </a:xfrm>
            <a:prstGeom prst="rect">
              <a:avLst/>
            </a:prstGeom>
            <a:noFill/>
            <a:ln w="9525">
              <a:noFill/>
              <a:miter lim="800000"/>
              <a:headEnd/>
              <a:tailEnd/>
            </a:ln>
          </p:spPr>
          <p:txBody>
            <a:bodyPr>
              <a:spAutoFit/>
            </a:bodyPr>
            <a:lstStyle/>
            <a:p>
              <a:pPr algn="ctr"/>
              <a:r>
                <a:rPr lang="en-US" b="1">
                  <a:solidFill>
                    <a:schemeClr val="bg1"/>
                  </a:solidFill>
                  <a:latin typeface="Calibri" pitchFamily="34" charset="0"/>
                  <a:ea typeface="ヒラギノ角ゴ Pro W3"/>
                  <a:cs typeface="Arial" charset="0"/>
                </a:rPr>
                <a:t>CMSE Recruitment </a:t>
              </a:r>
            </a:p>
          </p:txBody>
        </p:sp>
      </p:grpSp>
      <p:grpSp>
        <p:nvGrpSpPr>
          <p:cNvPr id="34" name="Group 21"/>
          <p:cNvGrpSpPr>
            <a:grpSpLocks/>
          </p:cNvGrpSpPr>
          <p:nvPr/>
        </p:nvGrpSpPr>
        <p:grpSpPr bwMode="auto">
          <a:xfrm>
            <a:off x="4299322" y="2676153"/>
            <a:ext cx="1595437" cy="1401762"/>
            <a:chOff x="965" y="982"/>
            <a:chExt cx="1429" cy="1256"/>
          </a:xfrm>
        </p:grpSpPr>
        <p:pic>
          <p:nvPicPr>
            <p:cNvPr id="35" name="Picture 22" descr="Orange"/>
            <p:cNvPicPr>
              <a:picLocks noChangeAspect="1" noChangeArrowheads="1"/>
            </p:cNvPicPr>
            <p:nvPr/>
          </p:nvPicPr>
          <p:blipFill>
            <a:blip r:embed="rId6"/>
            <a:srcRect/>
            <a:stretch>
              <a:fillRect/>
            </a:stretch>
          </p:blipFill>
          <p:spPr bwMode="auto">
            <a:xfrm>
              <a:off x="972" y="982"/>
              <a:ext cx="1422" cy="1256"/>
            </a:xfrm>
            <a:prstGeom prst="rect">
              <a:avLst/>
            </a:prstGeom>
            <a:noFill/>
            <a:ln w="9525">
              <a:noFill/>
              <a:miter lim="800000"/>
              <a:headEnd/>
              <a:tailEnd/>
            </a:ln>
          </p:spPr>
        </p:pic>
        <p:sp>
          <p:nvSpPr>
            <p:cNvPr id="36" name="Text Box 23"/>
            <p:cNvSpPr txBox="1">
              <a:spLocks noChangeArrowheads="1"/>
            </p:cNvSpPr>
            <p:nvPr/>
          </p:nvSpPr>
          <p:spPr bwMode="auto">
            <a:xfrm>
              <a:off x="965" y="1172"/>
              <a:ext cx="1111" cy="607"/>
            </a:xfrm>
            <a:prstGeom prst="rect">
              <a:avLst/>
            </a:prstGeom>
            <a:noFill/>
            <a:ln w="9525">
              <a:noFill/>
              <a:miter lim="800000"/>
              <a:headEnd/>
              <a:tailEnd/>
            </a:ln>
          </p:spPr>
          <p:txBody>
            <a:bodyPr>
              <a:spAutoFit/>
            </a:bodyPr>
            <a:lstStyle/>
            <a:p>
              <a:endParaRPr lang="en-US" sz="200" dirty="0">
                <a:solidFill>
                  <a:schemeClr val="bg1"/>
                </a:solidFill>
                <a:latin typeface="Calibri" pitchFamily="34" charset="0"/>
                <a:ea typeface="ヒラギノ角ゴ Pro W3"/>
                <a:cs typeface="Arial" charset="0"/>
              </a:endParaRPr>
            </a:p>
            <a:p>
              <a:pPr algn="ctr"/>
              <a:r>
                <a:rPr lang="en-IE" b="1" dirty="0">
                  <a:solidFill>
                    <a:schemeClr val="bg1"/>
                  </a:solidFill>
                  <a:latin typeface="Calibri" pitchFamily="34" charset="0"/>
                  <a:ea typeface="ヒラギノ角ゴ Pro W3"/>
                  <a:cs typeface="Arial" charset="0"/>
                </a:rPr>
                <a:t>Carbon</a:t>
              </a:r>
            </a:p>
            <a:p>
              <a:pPr algn="ctr"/>
              <a:r>
                <a:rPr lang="en-IE" b="1" dirty="0">
                  <a:solidFill>
                    <a:schemeClr val="bg1"/>
                  </a:solidFill>
                  <a:latin typeface="Calibri" pitchFamily="34" charset="0"/>
                  <a:ea typeface="ヒラギノ角ゴ Pro W3"/>
                  <a:cs typeface="Arial" charset="0"/>
                </a:rPr>
                <a:t>Action</a:t>
              </a:r>
              <a:endParaRPr lang="en-US" b="1" dirty="0">
                <a:solidFill>
                  <a:schemeClr val="bg1"/>
                </a:solidFill>
                <a:latin typeface="Calibri" pitchFamily="34" charset="0"/>
                <a:ea typeface="ヒラギノ角ゴ Pro W3"/>
                <a:cs typeface="Arial" charset="0"/>
              </a:endParaRPr>
            </a:p>
          </p:txBody>
        </p:sp>
      </p:grpSp>
      <p:grpSp>
        <p:nvGrpSpPr>
          <p:cNvPr id="37" name="Group 24"/>
          <p:cNvGrpSpPr>
            <a:grpSpLocks/>
          </p:cNvGrpSpPr>
          <p:nvPr/>
        </p:nvGrpSpPr>
        <p:grpSpPr bwMode="auto">
          <a:xfrm>
            <a:off x="5464547" y="2226890"/>
            <a:ext cx="1735137" cy="938213"/>
            <a:chOff x="2090" y="602"/>
            <a:chExt cx="1554" cy="841"/>
          </a:xfrm>
        </p:grpSpPr>
        <p:pic>
          <p:nvPicPr>
            <p:cNvPr id="38" name="Picture 25" descr="Green"/>
            <p:cNvPicPr>
              <a:picLocks noChangeAspect="1" noChangeArrowheads="1"/>
            </p:cNvPicPr>
            <p:nvPr/>
          </p:nvPicPr>
          <p:blipFill>
            <a:blip r:embed="rId7"/>
            <a:srcRect/>
            <a:stretch>
              <a:fillRect/>
            </a:stretch>
          </p:blipFill>
          <p:spPr bwMode="auto">
            <a:xfrm>
              <a:off x="2090" y="646"/>
              <a:ext cx="1554" cy="797"/>
            </a:xfrm>
            <a:prstGeom prst="rect">
              <a:avLst/>
            </a:prstGeom>
            <a:noFill/>
            <a:ln w="9525">
              <a:noFill/>
              <a:miter lim="800000"/>
              <a:headEnd/>
              <a:tailEnd/>
            </a:ln>
          </p:spPr>
        </p:pic>
        <p:sp>
          <p:nvSpPr>
            <p:cNvPr id="39" name="Text Box 26"/>
            <p:cNvSpPr txBox="1">
              <a:spLocks noChangeArrowheads="1"/>
            </p:cNvSpPr>
            <p:nvPr/>
          </p:nvSpPr>
          <p:spPr bwMode="auto">
            <a:xfrm>
              <a:off x="2288" y="602"/>
              <a:ext cx="1157" cy="441"/>
            </a:xfrm>
            <a:prstGeom prst="rect">
              <a:avLst/>
            </a:prstGeom>
            <a:noFill/>
            <a:ln w="9525">
              <a:noFill/>
              <a:miter lim="800000"/>
              <a:headEnd/>
              <a:tailEnd/>
            </a:ln>
          </p:spPr>
          <p:txBody>
            <a:bodyPr>
              <a:spAutoFit/>
            </a:bodyPr>
            <a:lstStyle/>
            <a:p>
              <a:pPr algn="ctr"/>
              <a:endParaRPr lang="en-US" sz="800">
                <a:solidFill>
                  <a:schemeClr val="bg1"/>
                </a:solidFill>
                <a:latin typeface="Calibri" pitchFamily="34" charset="0"/>
                <a:ea typeface="ヒラギノ角ゴ Pro W3"/>
                <a:cs typeface="Arial" charset="0"/>
              </a:endParaRPr>
            </a:p>
            <a:p>
              <a:pPr algn="ctr"/>
              <a:r>
                <a:rPr lang="en-US" b="1">
                  <a:solidFill>
                    <a:schemeClr val="bg1"/>
                  </a:solidFill>
                  <a:latin typeface="Calibri" pitchFamily="34" charset="0"/>
                  <a:ea typeface="ヒラギノ角ゴ Pro W3"/>
                  <a:cs typeface="Arial" charset="0"/>
                </a:rPr>
                <a:t>FRTC</a:t>
              </a:r>
            </a:p>
          </p:txBody>
        </p:sp>
      </p:grpSp>
    </p:spTree>
    <p:extLst>
      <p:ext uri="{BB962C8B-B14F-4D97-AF65-F5344CB8AC3E}">
        <p14:creationId xmlns:p14="http://schemas.microsoft.com/office/powerpoint/2010/main" val="391197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ISO and OHSAS</a:t>
            </a:r>
            <a:endParaRPr lang="en-IE" dirty="0"/>
          </a:p>
        </p:txBody>
      </p:sp>
      <p:sp>
        <p:nvSpPr>
          <p:cNvPr id="3" name="Content Placeholder 2"/>
          <p:cNvSpPr>
            <a:spLocks noGrp="1"/>
          </p:cNvSpPr>
          <p:nvPr>
            <p:ph idx="1"/>
          </p:nvPr>
        </p:nvSpPr>
        <p:spPr/>
        <p:txBody>
          <a:bodyPr>
            <a:normAutofit/>
          </a:bodyPr>
          <a:lstStyle/>
          <a:p>
            <a:pPr marL="0" indent="0">
              <a:buNone/>
            </a:pPr>
            <a:r>
              <a:rPr lang="en-IE" b="1" dirty="0"/>
              <a:t>Chris Mee Group is Certified in the following standards:</a:t>
            </a:r>
          </a:p>
          <a:p>
            <a:endParaRPr lang="en-IE" dirty="0"/>
          </a:p>
          <a:p>
            <a:r>
              <a:rPr lang="fr-CH" altLang="en-US" b="1" dirty="0"/>
              <a:t>ISO 9001</a:t>
            </a:r>
          </a:p>
          <a:p>
            <a:endParaRPr lang="fr-CH" altLang="en-US" b="1" dirty="0"/>
          </a:p>
          <a:p>
            <a:r>
              <a:rPr lang="fr-CH" altLang="en-US" b="1" dirty="0"/>
              <a:t>ISO 14001  </a:t>
            </a:r>
          </a:p>
          <a:p>
            <a:pPr>
              <a:buNone/>
            </a:pPr>
            <a:endParaRPr lang="fr-CH" altLang="en-US" b="1" dirty="0"/>
          </a:p>
          <a:p>
            <a:r>
              <a:rPr lang="fr-CH" altLang="en-US" b="1" dirty="0"/>
              <a:t>OHSAS </a:t>
            </a:r>
            <a:r>
              <a:rPr lang="fr-CH" altLang="en-US" b="1" dirty="0" smtClean="0"/>
              <a:t>18001</a:t>
            </a:r>
          </a:p>
          <a:p>
            <a:endParaRPr lang="fr-CH" altLang="en-US" b="1" dirty="0"/>
          </a:p>
          <a:p>
            <a:pPr marL="0" indent="0">
              <a:buNone/>
            </a:pPr>
            <a:r>
              <a:rPr lang="fr-CH" altLang="en-US" b="1" dirty="0" err="1" smtClean="0"/>
              <a:t>Your</a:t>
            </a:r>
            <a:r>
              <a:rPr lang="fr-CH" altLang="en-US" b="1" dirty="0" smtClean="0"/>
              <a:t> assistance </a:t>
            </a:r>
            <a:r>
              <a:rPr lang="fr-CH" altLang="en-US" b="1" dirty="0" err="1" smtClean="0"/>
              <a:t>is</a:t>
            </a:r>
            <a:r>
              <a:rPr lang="fr-CH" altLang="en-US" b="1" dirty="0" smtClean="0"/>
              <a:t> </a:t>
            </a:r>
            <a:r>
              <a:rPr lang="fr-CH" altLang="en-US" b="1" dirty="0" err="1" smtClean="0"/>
              <a:t>requested</a:t>
            </a:r>
            <a:r>
              <a:rPr lang="fr-CH" altLang="en-US" b="1" dirty="0" smtClean="0"/>
              <a:t> to </a:t>
            </a:r>
            <a:r>
              <a:rPr lang="fr-CH" altLang="en-US" b="1" dirty="0" err="1" smtClean="0"/>
              <a:t>ensure</a:t>
            </a:r>
            <a:r>
              <a:rPr lang="fr-CH" altLang="en-US" b="1" dirty="0" smtClean="0"/>
              <a:t> compliance </a:t>
            </a:r>
            <a:r>
              <a:rPr lang="fr-CH" altLang="en-US" b="1" dirty="0" err="1" smtClean="0"/>
              <a:t>with</a:t>
            </a:r>
            <a:r>
              <a:rPr lang="fr-CH" altLang="en-US" b="1" dirty="0" smtClean="0"/>
              <a:t>  the </a:t>
            </a:r>
            <a:r>
              <a:rPr lang="fr-CH" altLang="en-US" b="1" dirty="0" err="1" smtClean="0"/>
              <a:t>above</a:t>
            </a:r>
            <a:r>
              <a:rPr lang="fr-CH" altLang="en-US" b="1" dirty="0" smtClean="0"/>
              <a:t> management </a:t>
            </a:r>
            <a:r>
              <a:rPr lang="fr-CH" altLang="en-US" b="1" dirty="0" err="1" smtClean="0"/>
              <a:t>systems</a:t>
            </a:r>
            <a:r>
              <a:rPr lang="fr-CH" altLang="en-US" b="1" dirty="0" smtClean="0"/>
              <a:t>.</a:t>
            </a:r>
            <a:endParaRPr lang="fr-CH" altLang="en-US" b="1" dirty="0"/>
          </a:p>
          <a:p>
            <a:pPr marL="0" indent="0">
              <a:buNone/>
            </a:pPr>
            <a:endParaRPr lang="fr-CH" altLang="en-US" b="1" dirty="0"/>
          </a:p>
        </p:txBody>
      </p:sp>
    </p:spTree>
    <p:extLst>
      <p:ext uri="{BB962C8B-B14F-4D97-AF65-F5344CB8AC3E}">
        <p14:creationId xmlns:p14="http://schemas.microsoft.com/office/powerpoint/2010/main" val="1561666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25400" cap="flat">
            <a:noFill/>
            <a:round/>
            <a:headEnd/>
            <a:tailEnd/>
          </a:ln>
        </p:spPr>
      </p:pic>
      <p:sp>
        <p:nvSpPr>
          <p:cNvPr id="16386" name="Rectangle 2"/>
          <p:cNvSpPr>
            <a:spLocks/>
          </p:cNvSpPr>
          <p:nvPr/>
        </p:nvSpPr>
        <p:spPr bwMode="auto">
          <a:xfrm>
            <a:off x="2482453" y="526851"/>
            <a:ext cx="5670352" cy="294680"/>
          </a:xfrm>
          <a:prstGeom prst="rect">
            <a:avLst/>
          </a:prstGeom>
          <a:noFill/>
          <a:ln w="12700" cap="flat">
            <a:noFill/>
            <a:miter lim="800000"/>
            <a:headEnd type="none" w="med" len="med"/>
            <a:tailEnd type="none" w="med" len="med"/>
          </a:ln>
        </p:spPr>
        <p:txBody>
          <a:bodyPr lIns="0" tIns="0" rIns="28574" bIns="0"/>
          <a:lstStyle/>
          <a:p>
            <a:pPr marL="27905" algn="r"/>
            <a:r>
              <a:rPr lang="en-US" sz="1687" dirty="0">
                <a:solidFill>
                  <a:srgbClr val="4D4D4D"/>
                </a:solidFill>
                <a:latin typeface="Arial Black" charset="0"/>
                <a:ea typeface="Arial Black" charset="0"/>
                <a:cs typeface="Arial Black" charset="0"/>
                <a:sym typeface="Arial Black" charset="0"/>
              </a:rPr>
              <a:t>TRAINING SERVICES</a:t>
            </a:r>
          </a:p>
        </p:txBody>
      </p:sp>
      <p:sp>
        <p:nvSpPr>
          <p:cNvPr id="5" name="TextBox 4"/>
          <p:cNvSpPr txBox="1">
            <a:spLocks noChangeArrowheads="1"/>
          </p:cNvSpPr>
          <p:nvPr/>
        </p:nvSpPr>
        <p:spPr bwMode="auto">
          <a:xfrm>
            <a:off x="369467" y="1144268"/>
            <a:ext cx="2112987" cy="1304203"/>
          </a:xfrm>
          <a:prstGeom prst="rect">
            <a:avLst/>
          </a:prstGeom>
          <a:noFill/>
          <a:ln w="9525">
            <a:noFill/>
            <a:miter lim="800000"/>
            <a:headEnd/>
            <a:tailEnd/>
          </a:ln>
        </p:spPr>
        <p:txBody>
          <a:bodyPr wrap="square">
            <a:spAutoFit/>
          </a:bodyPr>
          <a:lstStyle/>
          <a:p>
            <a:r>
              <a:rPr lang="en-IE" sz="1125" b="1" dirty="0">
                <a:solidFill>
                  <a:srgbClr val="F38711"/>
                </a:solidFill>
                <a:latin typeface="Calibri" panose="020F0502020204030204" pitchFamily="34" charset="0"/>
              </a:rPr>
              <a:t>FETAC COURSES</a:t>
            </a:r>
          </a:p>
          <a:p>
            <a:r>
              <a:rPr lang="en-IE" sz="1125" dirty="0">
                <a:latin typeface="Calibri" panose="020F0502020204030204" pitchFamily="34" charset="0"/>
              </a:rPr>
              <a:t>Occupational First Aid</a:t>
            </a:r>
          </a:p>
          <a:p>
            <a:r>
              <a:rPr lang="en-IE" sz="1125" dirty="0">
                <a:latin typeface="Calibri" panose="020F0502020204030204" pitchFamily="34" charset="0"/>
              </a:rPr>
              <a:t>Manual Handling Instructor</a:t>
            </a:r>
          </a:p>
          <a:p>
            <a:r>
              <a:rPr lang="en-IE" sz="1125" dirty="0">
                <a:latin typeface="Calibri" panose="020F0502020204030204" pitchFamily="34" charset="0"/>
              </a:rPr>
              <a:t>Safety Representatives</a:t>
            </a:r>
          </a:p>
          <a:p>
            <a:r>
              <a:rPr lang="en-IE" sz="1125" dirty="0">
                <a:latin typeface="Calibri" panose="020F0502020204030204" pitchFamily="34" charset="0"/>
              </a:rPr>
              <a:t>Train The Trainer</a:t>
            </a:r>
          </a:p>
          <a:p>
            <a:r>
              <a:rPr lang="en-IE" sz="1125" dirty="0">
                <a:latin typeface="Calibri" panose="020F0502020204030204" pitchFamily="34" charset="0"/>
              </a:rPr>
              <a:t>Health &amp; Safety Certiﬁcate</a:t>
            </a:r>
          </a:p>
          <a:p>
            <a:r>
              <a:rPr lang="en-IE" sz="1125" dirty="0">
                <a:latin typeface="Calibri" panose="020F0502020204030204" pitchFamily="34" charset="0"/>
              </a:rPr>
              <a:t>BER Assessor</a:t>
            </a:r>
          </a:p>
        </p:txBody>
      </p:sp>
      <p:sp>
        <p:nvSpPr>
          <p:cNvPr id="6" name="TextBox 5"/>
          <p:cNvSpPr txBox="1">
            <a:spLocks noChangeArrowheads="1"/>
          </p:cNvSpPr>
          <p:nvPr/>
        </p:nvSpPr>
        <p:spPr bwMode="auto">
          <a:xfrm>
            <a:off x="5773166" y="1155564"/>
            <a:ext cx="2379639" cy="1650452"/>
          </a:xfrm>
          <a:prstGeom prst="rect">
            <a:avLst/>
          </a:prstGeom>
          <a:noFill/>
          <a:ln w="9525">
            <a:noFill/>
            <a:miter lim="800000"/>
            <a:headEnd/>
            <a:tailEnd/>
          </a:ln>
        </p:spPr>
        <p:txBody>
          <a:bodyPr wrap="square">
            <a:spAutoFit/>
          </a:bodyPr>
          <a:lstStyle/>
          <a:p>
            <a:r>
              <a:rPr lang="en-IE" sz="1125" b="1" dirty="0">
                <a:solidFill>
                  <a:srgbClr val="F38711"/>
                </a:solidFill>
                <a:latin typeface="Calibri" panose="020F0502020204030204" pitchFamily="34" charset="0"/>
              </a:rPr>
              <a:t>SPECIALIST TRAINING COURSES</a:t>
            </a:r>
          </a:p>
          <a:p>
            <a:r>
              <a:rPr lang="en-IE" sz="1125" dirty="0">
                <a:latin typeface="Calibri" panose="020F0502020204030204" pitchFamily="34" charset="0"/>
              </a:rPr>
              <a:t>Accident Investigation</a:t>
            </a:r>
          </a:p>
          <a:p>
            <a:r>
              <a:rPr lang="en-IE" sz="1125" dirty="0">
                <a:latin typeface="Calibri" panose="020F0502020204030204" pitchFamily="34" charset="0"/>
              </a:rPr>
              <a:t>Asbestos Awareness</a:t>
            </a:r>
          </a:p>
          <a:p>
            <a:r>
              <a:rPr lang="en-IE" sz="1125" dirty="0">
                <a:latin typeface="Calibri" panose="020F0502020204030204" pitchFamily="34" charset="0"/>
              </a:rPr>
              <a:t>Dignity &amp; Respect In The Workplace</a:t>
            </a:r>
          </a:p>
          <a:p>
            <a:r>
              <a:rPr lang="en-IE" sz="1125" dirty="0">
                <a:latin typeface="Calibri" panose="020F0502020204030204" pitchFamily="34" charset="0"/>
              </a:rPr>
              <a:t>Gas Cylinder Training</a:t>
            </a:r>
          </a:p>
          <a:p>
            <a:r>
              <a:rPr lang="en-IE" sz="1125" dirty="0">
                <a:latin typeface="Calibri" panose="020F0502020204030204" pitchFamily="34" charset="0"/>
              </a:rPr>
              <a:t>Bullying in the Workplace</a:t>
            </a:r>
          </a:p>
          <a:p>
            <a:r>
              <a:rPr lang="en-IE" sz="1125" dirty="0">
                <a:latin typeface="Calibri" panose="020F0502020204030204" pitchFamily="34" charset="0"/>
              </a:rPr>
              <a:t>Electrical Safety</a:t>
            </a:r>
          </a:p>
          <a:p>
            <a:r>
              <a:rPr lang="en-IE" sz="1125" dirty="0">
                <a:latin typeface="Calibri" panose="020F0502020204030204" pitchFamily="34" charset="0"/>
              </a:rPr>
              <a:t>Safety Committee</a:t>
            </a:r>
          </a:p>
          <a:p>
            <a:r>
              <a:rPr lang="en-IE" sz="1125" dirty="0">
                <a:latin typeface="Calibri" panose="020F0502020204030204" pitchFamily="34" charset="0"/>
              </a:rPr>
              <a:t>Legionella Awareness</a:t>
            </a:r>
          </a:p>
        </p:txBody>
      </p:sp>
      <p:sp>
        <p:nvSpPr>
          <p:cNvPr id="7" name="TextBox 6"/>
          <p:cNvSpPr txBox="1">
            <a:spLocks noChangeArrowheads="1"/>
          </p:cNvSpPr>
          <p:nvPr/>
        </p:nvSpPr>
        <p:spPr bwMode="auto">
          <a:xfrm>
            <a:off x="5773166" y="4155724"/>
            <a:ext cx="1634150" cy="957955"/>
          </a:xfrm>
          <a:prstGeom prst="rect">
            <a:avLst/>
          </a:prstGeom>
          <a:noFill/>
          <a:ln w="9525">
            <a:noFill/>
            <a:miter lim="800000"/>
            <a:headEnd/>
            <a:tailEnd/>
          </a:ln>
        </p:spPr>
        <p:txBody>
          <a:bodyPr wrap="square">
            <a:spAutoFit/>
          </a:bodyPr>
          <a:lstStyle/>
          <a:p>
            <a:r>
              <a:rPr lang="en-IE" sz="1125" b="1" dirty="0">
                <a:solidFill>
                  <a:srgbClr val="F38711"/>
                </a:solidFill>
                <a:latin typeface="Calibri" panose="020F0502020204030204" pitchFamily="34" charset="0"/>
              </a:rPr>
              <a:t>NEBOSH COURSES</a:t>
            </a:r>
          </a:p>
          <a:p>
            <a:r>
              <a:rPr lang="en-IE" sz="1125" dirty="0">
                <a:latin typeface="Calibri" panose="020F0502020204030204" pitchFamily="34" charset="0"/>
              </a:rPr>
              <a:t>General Cert. In Occ. Health &amp; Safety</a:t>
            </a:r>
          </a:p>
          <a:p>
            <a:r>
              <a:rPr lang="en-IE" sz="1125" dirty="0">
                <a:latin typeface="Calibri" panose="020F0502020204030204" pitchFamily="34" charset="0"/>
              </a:rPr>
              <a:t>Fire Safety &amp; Risk Assessment</a:t>
            </a:r>
          </a:p>
        </p:txBody>
      </p:sp>
      <p:sp>
        <p:nvSpPr>
          <p:cNvPr id="8" name="TextBox 7"/>
          <p:cNvSpPr txBox="1">
            <a:spLocks noChangeArrowheads="1"/>
          </p:cNvSpPr>
          <p:nvPr/>
        </p:nvSpPr>
        <p:spPr bwMode="auto">
          <a:xfrm>
            <a:off x="5773166" y="2835315"/>
            <a:ext cx="1584784" cy="784830"/>
          </a:xfrm>
          <a:prstGeom prst="rect">
            <a:avLst/>
          </a:prstGeom>
          <a:noFill/>
          <a:ln w="9525">
            <a:noFill/>
            <a:miter lim="800000"/>
            <a:headEnd/>
            <a:tailEnd/>
          </a:ln>
        </p:spPr>
        <p:txBody>
          <a:bodyPr wrap="square">
            <a:spAutoFit/>
          </a:bodyPr>
          <a:lstStyle/>
          <a:p>
            <a:r>
              <a:rPr lang="en-IE" sz="1125" b="1" dirty="0">
                <a:solidFill>
                  <a:srgbClr val="F38711"/>
                </a:solidFill>
                <a:latin typeface="Calibri" panose="020F0502020204030204" pitchFamily="34" charset="0"/>
              </a:rPr>
              <a:t>FIRE SAFETY</a:t>
            </a:r>
          </a:p>
          <a:p>
            <a:r>
              <a:rPr lang="en-IE" sz="1125" dirty="0">
                <a:latin typeface="Calibri" panose="020F0502020204030204" pitchFamily="34" charset="0"/>
              </a:rPr>
              <a:t>Fire Warden</a:t>
            </a:r>
          </a:p>
          <a:p>
            <a:r>
              <a:rPr lang="en-IE" sz="1125" dirty="0">
                <a:latin typeface="Calibri" panose="020F0502020204030204" pitchFamily="34" charset="0"/>
              </a:rPr>
              <a:t>Fire Extinguisher</a:t>
            </a:r>
          </a:p>
          <a:p>
            <a:r>
              <a:rPr lang="en-IE" sz="1125" dirty="0">
                <a:latin typeface="Calibri" panose="020F0502020204030204" pitchFamily="34" charset="0"/>
              </a:rPr>
              <a:t>Trainee Fire Fighter</a:t>
            </a:r>
          </a:p>
        </p:txBody>
      </p:sp>
      <p:sp>
        <p:nvSpPr>
          <p:cNvPr id="9" name="TextBox 8"/>
          <p:cNvSpPr txBox="1">
            <a:spLocks noChangeArrowheads="1"/>
          </p:cNvSpPr>
          <p:nvPr/>
        </p:nvSpPr>
        <p:spPr bwMode="auto">
          <a:xfrm>
            <a:off x="366134" y="5443998"/>
            <a:ext cx="1882150" cy="957955"/>
          </a:xfrm>
          <a:prstGeom prst="rect">
            <a:avLst/>
          </a:prstGeom>
          <a:noFill/>
          <a:ln w="9525">
            <a:noFill/>
            <a:miter lim="800000"/>
            <a:headEnd/>
            <a:tailEnd/>
          </a:ln>
        </p:spPr>
        <p:txBody>
          <a:bodyPr wrap="square">
            <a:spAutoFit/>
          </a:bodyPr>
          <a:lstStyle/>
          <a:p>
            <a:r>
              <a:rPr lang="en-IE" sz="1125" b="1" dirty="0">
                <a:solidFill>
                  <a:srgbClr val="F38711"/>
                </a:solidFill>
                <a:latin typeface="Calibri" panose="020F0502020204030204" pitchFamily="34" charset="0"/>
              </a:rPr>
              <a:t>DRIVER TRAINING</a:t>
            </a:r>
          </a:p>
          <a:p>
            <a:r>
              <a:rPr lang="en-IE" sz="1125" dirty="0">
                <a:latin typeface="Calibri" panose="020F0502020204030204" pitchFamily="34" charset="0"/>
              </a:rPr>
              <a:t>Decision Driver Training</a:t>
            </a:r>
          </a:p>
          <a:p>
            <a:r>
              <a:rPr lang="en-IE" sz="1125" dirty="0">
                <a:latin typeface="Calibri" panose="020F0502020204030204" pitchFamily="34" charset="0"/>
              </a:rPr>
              <a:t>Forklift Training</a:t>
            </a:r>
          </a:p>
          <a:p>
            <a:r>
              <a:rPr lang="en-IE" sz="1125" dirty="0">
                <a:latin typeface="Calibri" panose="020F0502020204030204" pitchFamily="34" charset="0"/>
              </a:rPr>
              <a:t>Pallet Truck Training</a:t>
            </a:r>
          </a:p>
          <a:p>
            <a:r>
              <a:rPr lang="en-IE" sz="1125" dirty="0">
                <a:latin typeface="Calibri" panose="020F0502020204030204" pitchFamily="34" charset="0"/>
              </a:rPr>
              <a:t>MEWP</a:t>
            </a:r>
          </a:p>
        </p:txBody>
      </p:sp>
      <p:sp>
        <p:nvSpPr>
          <p:cNvPr id="10" name="TextBox 9"/>
          <p:cNvSpPr txBox="1">
            <a:spLocks noChangeArrowheads="1"/>
          </p:cNvSpPr>
          <p:nvPr/>
        </p:nvSpPr>
        <p:spPr bwMode="auto">
          <a:xfrm>
            <a:off x="3201678" y="2835315"/>
            <a:ext cx="2571488" cy="957955"/>
          </a:xfrm>
          <a:prstGeom prst="rect">
            <a:avLst/>
          </a:prstGeom>
          <a:noFill/>
          <a:ln w="9525">
            <a:noFill/>
            <a:miter lim="800000"/>
            <a:headEnd/>
            <a:tailEnd/>
          </a:ln>
        </p:spPr>
        <p:txBody>
          <a:bodyPr wrap="square">
            <a:spAutoFit/>
          </a:bodyPr>
          <a:lstStyle/>
          <a:p>
            <a:r>
              <a:rPr lang="en-IE" sz="1125" b="1" dirty="0">
                <a:solidFill>
                  <a:srgbClr val="F38711"/>
                </a:solidFill>
                <a:latin typeface="Calibri" panose="020F0502020204030204" pitchFamily="34" charset="0"/>
              </a:rPr>
              <a:t>EMERGENCY RESPONSE TRAINING</a:t>
            </a:r>
          </a:p>
          <a:p>
            <a:r>
              <a:rPr lang="en-IE" sz="1125" dirty="0">
                <a:latin typeface="Calibri" panose="020F0502020204030204" pitchFamily="34" charset="0"/>
              </a:rPr>
              <a:t>ATEX Awareness</a:t>
            </a:r>
          </a:p>
          <a:p>
            <a:r>
              <a:rPr lang="en-IE" sz="1125" dirty="0">
                <a:latin typeface="Calibri" panose="020F0502020204030204" pitchFamily="34" charset="0"/>
              </a:rPr>
              <a:t>Marine STCW Training</a:t>
            </a:r>
          </a:p>
          <a:p>
            <a:r>
              <a:rPr lang="en-IE" sz="1125" dirty="0">
                <a:latin typeface="Calibri" panose="020F0502020204030204" pitchFamily="34" charset="0"/>
              </a:rPr>
              <a:t>ERT Team Training</a:t>
            </a:r>
          </a:p>
          <a:p>
            <a:r>
              <a:rPr lang="en-IE" sz="1125" dirty="0">
                <a:latin typeface="Calibri" panose="020F0502020204030204" pitchFamily="34" charset="0"/>
              </a:rPr>
              <a:t>Evacuation Planning</a:t>
            </a:r>
          </a:p>
        </p:txBody>
      </p:sp>
      <p:sp>
        <p:nvSpPr>
          <p:cNvPr id="11" name="TextBox 10"/>
          <p:cNvSpPr txBox="1">
            <a:spLocks noChangeArrowheads="1"/>
          </p:cNvSpPr>
          <p:nvPr/>
        </p:nvSpPr>
        <p:spPr bwMode="auto">
          <a:xfrm>
            <a:off x="369466" y="2810926"/>
            <a:ext cx="2734246" cy="957955"/>
          </a:xfrm>
          <a:prstGeom prst="rect">
            <a:avLst/>
          </a:prstGeom>
          <a:noFill/>
          <a:ln w="9525">
            <a:noFill/>
            <a:miter lim="800000"/>
            <a:headEnd/>
            <a:tailEnd/>
          </a:ln>
        </p:spPr>
        <p:txBody>
          <a:bodyPr wrap="square">
            <a:spAutoFit/>
          </a:bodyPr>
          <a:lstStyle/>
          <a:p>
            <a:r>
              <a:rPr lang="en-IE" sz="1125" b="1" dirty="0">
                <a:solidFill>
                  <a:srgbClr val="F38711"/>
                </a:solidFill>
                <a:latin typeface="Calibri" panose="020F0502020204030204" pitchFamily="34" charset="0"/>
              </a:rPr>
              <a:t>FIRE AND EMERGENCY MANAGEMENT</a:t>
            </a:r>
          </a:p>
          <a:p>
            <a:r>
              <a:rPr lang="en-IE" sz="1125" dirty="0">
                <a:latin typeface="Calibri" panose="020F0502020204030204" pitchFamily="34" charset="0"/>
              </a:rPr>
              <a:t>Fire Safety Engineering</a:t>
            </a:r>
          </a:p>
          <a:p>
            <a:r>
              <a:rPr lang="en-IE" sz="1125" dirty="0">
                <a:latin typeface="Calibri" panose="020F0502020204030204" pitchFamily="34" charset="0"/>
              </a:rPr>
              <a:t>Fire Risk Assessment</a:t>
            </a:r>
          </a:p>
          <a:p>
            <a:r>
              <a:rPr lang="en-IE" sz="1125" dirty="0">
                <a:latin typeface="Calibri" panose="020F0502020204030204" pitchFamily="34" charset="0"/>
              </a:rPr>
              <a:t>Emergency Plans &amp; Crisis Management</a:t>
            </a:r>
          </a:p>
          <a:p>
            <a:r>
              <a:rPr lang="en-IE" sz="1125" dirty="0">
                <a:latin typeface="Calibri" panose="020F0502020204030204" pitchFamily="34" charset="0"/>
              </a:rPr>
              <a:t>Business Continuity Plan</a:t>
            </a:r>
          </a:p>
        </p:txBody>
      </p:sp>
      <p:sp>
        <p:nvSpPr>
          <p:cNvPr id="12" name="TextBox 11"/>
          <p:cNvSpPr txBox="1">
            <a:spLocks noChangeArrowheads="1"/>
          </p:cNvSpPr>
          <p:nvPr/>
        </p:nvSpPr>
        <p:spPr bwMode="auto">
          <a:xfrm>
            <a:off x="366134" y="4131335"/>
            <a:ext cx="2248582" cy="957955"/>
          </a:xfrm>
          <a:prstGeom prst="rect">
            <a:avLst/>
          </a:prstGeom>
          <a:noFill/>
          <a:ln w="9525">
            <a:noFill/>
            <a:miter lim="800000"/>
            <a:headEnd/>
            <a:tailEnd/>
          </a:ln>
        </p:spPr>
        <p:txBody>
          <a:bodyPr wrap="square">
            <a:spAutoFit/>
          </a:bodyPr>
          <a:lstStyle/>
          <a:p>
            <a:r>
              <a:rPr lang="en-IE" sz="1125" b="1" dirty="0">
                <a:solidFill>
                  <a:srgbClr val="F38711"/>
                </a:solidFill>
                <a:latin typeface="Calibri" panose="020F0502020204030204" pitchFamily="34" charset="0"/>
              </a:rPr>
              <a:t>IOSH COURSES</a:t>
            </a:r>
          </a:p>
          <a:p>
            <a:r>
              <a:rPr lang="en-IE" sz="1125" dirty="0">
                <a:latin typeface="Calibri" panose="020F0502020204030204" pitchFamily="34" charset="0"/>
              </a:rPr>
              <a:t>Explosion Safety Management</a:t>
            </a:r>
          </a:p>
          <a:p>
            <a:r>
              <a:rPr lang="en-IE" sz="1125" dirty="0">
                <a:latin typeface="Calibri" panose="020F0502020204030204" pitchFamily="34" charset="0"/>
              </a:rPr>
              <a:t>Working Safely</a:t>
            </a:r>
          </a:p>
          <a:p>
            <a:r>
              <a:rPr lang="en-IE" sz="1125" dirty="0">
                <a:latin typeface="Calibri" panose="020F0502020204030204" pitchFamily="34" charset="0"/>
              </a:rPr>
              <a:t>Managing Safely</a:t>
            </a:r>
          </a:p>
          <a:p>
            <a:r>
              <a:rPr lang="en-IE" sz="1125" dirty="0">
                <a:latin typeface="Calibri" panose="020F0502020204030204" pitchFamily="34" charset="0"/>
              </a:rPr>
              <a:t>Managing Safely In Construction</a:t>
            </a:r>
          </a:p>
        </p:txBody>
      </p:sp>
      <p:sp>
        <p:nvSpPr>
          <p:cNvPr id="13" name="TextBox 12"/>
          <p:cNvSpPr txBox="1">
            <a:spLocks noChangeArrowheads="1"/>
          </p:cNvSpPr>
          <p:nvPr/>
        </p:nvSpPr>
        <p:spPr bwMode="auto">
          <a:xfrm>
            <a:off x="3204206" y="5443998"/>
            <a:ext cx="1751779" cy="611706"/>
          </a:xfrm>
          <a:prstGeom prst="rect">
            <a:avLst/>
          </a:prstGeom>
          <a:noFill/>
          <a:ln w="9525">
            <a:noFill/>
            <a:miter lim="800000"/>
            <a:headEnd/>
            <a:tailEnd/>
          </a:ln>
        </p:spPr>
        <p:txBody>
          <a:bodyPr wrap="square">
            <a:spAutoFit/>
          </a:bodyPr>
          <a:lstStyle/>
          <a:p>
            <a:r>
              <a:rPr lang="en-IE" sz="1125" b="1" dirty="0">
                <a:solidFill>
                  <a:srgbClr val="F38711"/>
                </a:solidFill>
                <a:latin typeface="Calibri" panose="020F0502020204030204" pitchFamily="34" charset="0"/>
              </a:rPr>
              <a:t>OFFICE SAFETY</a:t>
            </a:r>
          </a:p>
          <a:p>
            <a:r>
              <a:rPr lang="en-IE" sz="1125" dirty="0">
                <a:latin typeface="Calibri" panose="020F0502020204030204" pitchFamily="34" charset="0"/>
              </a:rPr>
              <a:t>Manual Handling</a:t>
            </a:r>
          </a:p>
          <a:p>
            <a:r>
              <a:rPr lang="en-IE" sz="1125" dirty="0">
                <a:latin typeface="Calibri" panose="020F0502020204030204" pitchFamily="34" charset="0"/>
              </a:rPr>
              <a:t>VDU / DSE Assessor</a:t>
            </a:r>
          </a:p>
        </p:txBody>
      </p:sp>
      <p:sp>
        <p:nvSpPr>
          <p:cNvPr id="14" name="TextBox 13"/>
          <p:cNvSpPr txBox="1">
            <a:spLocks noChangeArrowheads="1"/>
          </p:cNvSpPr>
          <p:nvPr/>
        </p:nvSpPr>
        <p:spPr bwMode="auto">
          <a:xfrm>
            <a:off x="3201677" y="4131335"/>
            <a:ext cx="2192012" cy="957955"/>
          </a:xfrm>
          <a:prstGeom prst="rect">
            <a:avLst/>
          </a:prstGeom>
          <a:noFill/>
          <a:ln w="9525">
            <a:noFill/>
            <a:miter lim="800000"/>
            <a:headEnd/>
            <a:tailEnd/>
          </a:ln>
        </p:spPr>
        <p:txBody>
          <a:bodyPr wrap="square">
            <a:spAutoFit/>
          </a:bodyPr>
          <a:lstStyle/>
          <a:p>
            <a:r>
              <a:rPr lang="en-IE" sz="1125" b="1" dirty="0">
                <a:solidFill>
                  <a:srgbClr val="F38711"/>
                </a:solidFill>
                <a:latin typeface="Calibri" panose="020F0502020204030204" pitchFamily="34" charset="0"/>
              </a:rPr>
              <a:t>CONSTRUCTION COURSES</a:t>
            </a:r>
          </a:p>
          <a:p>
            <a:r>
              <a:rPr lang="en-IE" sz="1125" dirty="0">
                <a:latin typeface="Calibri" panose="020F0502020204030204" pitchFamily="34" charset="0"/>
              </a:rPr>
              <a:t>PSCS &amp; PSDP</a:t>
            </a:r>
          </a:p>
          <a:p>
            <a:r>
              <a:rPr lang="en-IE" sz="1125" dirty="0">
                <a:latin typeface="Calibri" panose="020F0502020204030204" pitchFamily="34" charset="0"/>
              </a:rPr>
              <a:t>Conﬁned Space</a:t>
            </a:r>
          </a:p>
          <a:p>
            <a:r>
              <a:rPr lang="en-IE" sz="1125" dirty="0">
                <a:latin typeface="Calibri" panose="020F0502020204030204" pitchFamily="34" charset="0"/>
              </a:rPr>
              <a:t>FAS Safe Pass</a:t>
            </a:r>
          </a:p>
          <a:p>
            <a:r>
              <a:rPr lang="en-IE" sz="1125" dirty="0">
                <a:latin typeface="Calibri" panose="020F0502020204030204" pitchFamily="34" charset="0"/>
              </a:rPr>
              <a:t>Working at Heights</a:t>
            </a:r>
          </a:p>
        </p:txBody>
      </p:sp>
      <p:sp>
        <p:nvSpPr>
          <p:cNvPr id="15" name="TextBox 14"/>
          <p:cNvSpPr txBox="1">
            <a:spLocks noChangeArrowheads="1"/>
          </p:cNvSpPr>
          <p:nvPr/>
        </p:nvSpPr>
        <p:spPr bwMode="auto">
          <a:xfrm>
            <a:off x="3204973" y="1155564"/>
            <a:ext cx="2302751" cy="1131079"/>
          </a:xfrm>
          <a:prstGeom prst="rect">
            <a:avLst/>
          </a:prstGeom>
          <a:noFill/>
          <a:ln w="9525">
            <a:noFill/>
            <a:miter lim="800000"/>
            <a:headEnd/>
            <a:tailEnd/>
          </a:ln>
        </p:spPr>
        <p:txBody>
          <a:bodyPr wrap="square">
            <a:spAutoFit/>
          </a:bodyPr>
          <a:lstStyle/>
          <a:p>
            <a:r>
              <a:rPr lang="en-IE" sz="1125" b="1" dirty="0">
                <a:solidFill>
                  <a:srgbClr val="F38711"/>
                </a:solidFill>
                <a:latin typeface="Calibri" panose="020F0502020204030204" pitchFamily="34" charset="0"/>
              </a:rPr>
              <a:t>ONLINE TRAINING</a:t>
            </a:r>
          </a:p>
          <a:p>
            <a:r>
              <a:rPr lang="en-IE" sz="1125" dirty="0">
                <a:latin typeface="Calibri" panose="020F0502020204030204" pitchFamily="34" charset="0"/>
              </a:rPr>
              <a:t>Manual Handling Awareness</a:t>
            </a:r>
          </a:p>
          <a:p>
            <a:r>
              <a:rPr lang="en-IE" sz="1125" dirty="0">
                <a:latin typeface="Calibri" panose="020F0502020204030204" pitchFamily="34" charset="0"/>
              </a:rPr>
              <a:t>Fire Safety Awareness</a:t>
            </a:r>
          </a:p>
          <a:p>
            <a:r>
              <a:rPr lang="en-IE" sz="1125" dirty="0">
                <a:latin typeface="Calibri" panose="020F0502020204030204" pitchFamily="34" charset="0"/>
              </a:rPr>
              <a:t>Chemical Safety Awareness</a:t>
            </a:r>
          </a:p>
          <a:p>
            <a:r>
              <a:rPr lang="en-IE" sz="1125" dirty="0">
                <a:latin typeface="Calibri" panose="020F0502020204030204" pitchFamily="34" charset="0"/>
              </a:rPr>
              <a:t>Ergonomics</a:t>
            </a:r>
          </a:p>
          <a:p>
            <a:r>
              <a:rPr lang="en-IE" sz="1125" dirty="0">
                <a:latin typeface="Calibri" panose="020F0502020204030204" pitchFamily="34" charset="0"/>
              </a:rPr>
              <a:t>Decision based driver training</a:t>
            </a:r>
          </a:p>
        </p:txBody>
      </p:sp>
      <p:sp>
        <p:nvSpPr>
          <p:cNvPr id="24" name="Round Diagonal Corner Rectangle 23"/>
          <p:cNvSpPr/>
          <p:nvPr/>
        </p:nvSpPr>
        <p:spPr bwMode="auto">
          <a:xfrm>
            <a:off x="6255746" y="5476133"/>
            <a:ext cx="1359227" cy="1142596"/>
          </a:xfrm>
          <a:prstGeom prst="round2DiagRect">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defTabSz="642915" fontAlgn="base">
              <a:spcBef>
                <a:spcPct val="0"/>
              </a:spcBef>
              <a:spcAft>
                <a:spcPct val="0"/>
              </a:spcAft>
            </a:pPr>
            <a:endParaRPr lang="en-IE" sz="844" dirty="0">
              <a:solidFill>
                <a:srgbClr val="000000"/>
              </a:solidFill>
              <a:latin typeface="Gill Sans" charset="0"/>
              <a:ea typeface="ヒラギノ角ゴ ProN W3" charset="0"/>
              <a:cs typeface="ヒラギノ角ゴ ProN W3" charset="0"/>
              <a:sym typeface="Gill Sans" charset="0"/>
            </a:endParaRPr>
          </a:p>
        </p:txBody>
      </p:sp>
      <p:pic>
        <p:nvPicPr>
          <p:cNvPr id="19" name="Picture 18"/>
          <p:cNvPicPr>
            <a:picLocks noChangeAspect="1"/>
          </p:cNvPicPr>
          <p:nvPr/>
        </p:nvPicPr>
        <p:blipFill>
          <a:blip r:embed="rId4"/>
          <a:stretch>
            <a:fillRect/>
          </a:stretch>
        </p:blipFill>
        <p:spPr>
          <a:xfrm>
            <a:off x="6332484" y="5606117"/>
            <a:ext cx="1226723" cy="878577"/>
          </a:xfrm>
          <a:prstGeom prst="rect">
            <a:avLst/>
          </a:prstGeom>
          <a:ln>
            <a:noFill/>
          </a:ln>
          <a:effectLst>
            <a:softEdge rad="112500"/>
          </a:effectLst>
        </p:spPr>
      </p:pic>
      <p:sp>
        <p:nvSpPr>
          <p:cNvPr id="25" name="Round Diagonal Corner Rectangle 24"/>
          <p:cNvSpPr/>
          <p:nvPr/>
        </p:nvSpPr>
        <p:spPr bwMode="auto">
          <a:xfrm>
            <a:off x="4825154" y="5492347"/>
            <a:ext cx="1359227" cy="1142596"/>
          </a:xfrm>
          <a:prstGeom prst="round2DiagRect">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defTabSz="642915" fontAlgn="base">
              <a:spcBef>
                <a:spcPct val="0"/>
              </a:spcBef>
              <a:spcAft>
                <a:spcPct val="0"/>
              </a:spcAft>
            </a:pPr>
            <a:endParaRPr lang="en-IE" sz="844" dirty="0">
              <a:solidFill>
                <a:srgbClr val="000000"/>
              </a:solidFill>
              <a:latin typeface="Gill Sans" charset="0"/>
              <a:ea typeface="ヒラギノ角ゴ ProN W3" charset="0"/>
              <a:cs typeface="ヒラギノ角ゴ ProN W3" charset="0"/>
              <a:sym typeface="Gill Sans" charset="0"/>
            </a:endParaRPr>
          </a:p>
        </p:txBody>
      </p:sp>
      <p:pic>
        <p:nvPicPr>
          <p:cNvPr id="26" name="Picture 4" descr="http://www.cmse.ie/images/First%20Ai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4083" y="5615304"/>
            <a:ext cx="1339073" cy="88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043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arn(inVertical)">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barn(inVertical)">
                                      <p:cBhvr>
                                        <p:cTn id="64" dur="500"/>
                                        <p:tgtEl>
                                          <p:spTgt spid="9"/>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arn(inVertical)">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cstate="print"/>
          <a:srcRect/>
          <a:stretch>
            <a:fillRect/>
          </a:stretch>
        </p:blipFill>
        <p:spPr bwMode="auto">
          <a:xfrm>
            <a:off x="2616" y="3977"/>
            <a:ext cx="9144000" cy="6858000"/>
          </a:xfrm>
          <a:prstGeom prst="rect">
            <a:avLst/>
          </a:prstGeom>
          <a:noFill/>
          <a:ln w="25400" cap="flat">
            <a:noFill/>
            <a:round/>
            <a:headEnd/>
            <a:tailEnd/>
          </a:ln>
        </p:spPr>
      </p:pic>
      <p:sp>
        <p:nvSpPr>
          <p:cNvPr id="16386" name="Rectangle 2"/>
          <p:cNvSpPr>
            <a:spLocks/>
          </p:cNvSpPr>
          <p:nvPr/>
        </p:nvSpPr>
        <p:spPr bwMode="auto">
          <a:xfrm>
            <a:off x="2482453" y="526851"/>
            <a:ext cx="5670352" cy="294680"/>
          </a:xfrm>
          <a:prstGeom prst="rect">
            <a:avLst/>
          </a:prstGeom>
          <a:noFill/>
          <a:ln w="12700" cap="flat">
            <a:noFill/>
            <a:miter lim="800000"/>
            <a:headEnd type="none" w="med" len="med"/>
            <a:tailEnd type="none" w="med" len="med"/>
          </a:ln>
        </p:spPr>
        <p:txBody>
          <a:bodyPr lIns="0" tIns="0" rIns="28574" bIns="0"/>
          <a:lstStyle/>
          <a:p>
            <a:pPr marL="27905" algn="r"/>
            <a:r>
              <a:rPr lang="en-US" sz="1687" dirty="0">
                <a:solidFill>
                  <a:srgbClr val="4D4D4D"/>
                </a:solidFill>
                <a:latin typeface="Arial Black" charset="0"/>
                <a:ea typeface="Arial Black" charset="0"/>
                <a:cs typeface="Arial Black" charset="0"/>
                <a:sym typeface="Arial Black" charset="0"/>
              </a:rPr>
              <a:t>RECRUITMENT SERVICES</a:t>
            </a:r>
          </a:p>
        </p:txBody>
      </p:sp>
      <p:sp>
        <p:nvSpPr>
          <p:cNvPr id="5" name="TextBox 4"/>
          <p:cNvSpPr txBox="1">
            <a:spLocks noChangeArrowheads="1"/>
          </p:cNvSpPr>
          <p:nvPr/>
        </p:nvSpPr>
        <p:spPr bwMode="auto">
          <a:xfrm>
            <a:off x="369466" y="1168658"/>
            <a:ext cx="2734246" cy="1455911"/>
          </a:xfrm>
          <a:prstGeom prst="rect">
            <a:avLst/>
          </a:prstGeom>
          <a:noFill/>
          <a:ln w="9525">
            <a:noFill/>
            <a:miter lim="800000"/>
            <a:headEnd/>
            <a:tailEnd/>
          </a:ln>
        </p:spPr>
        <p:txBody>
          <a:bodyPr wrap="square">
            <a:spAutoFit/>
          </a:bodyPr>
          <a:lstStyle/>
          <a:p>
            <a:r>
              <a:rPr lang="en-IE" sz="1266" b="1" dirty="0">
                <a:solidFill>
                  <a:srgbClr val="0070C0"/>
                </a:solidFill>
                <a:latin typeface="Calibri" panose="020F0502020204030204" pitchFamily="34" charset="0"/>
              </a:rPr>
              <a:t>ENVIRONMENT, HEALTH &amp; SAFETY</a:t>
            </a:r>
          </a:p>
          <a:p>
            <a:r>
              <a:rPr lang="en-IE" sz="1266" dirty="0">
                <a:latin typeface="Calibri" panose="020F0502020204030204" pitchFamily="34" charset="0"/>
              </a:rPr>
              <a:t>Managers</a:t>
            </a:r>
          </a:p>
          <a:p>
            <a:r>
              <a:rPr lang="en-IE" sz="1266" dirty="0">
                <a:latin typeface="Calibri" panose="020F0502020204030204" pitchFamily="34" charset="0"/>
              </a:rPr>
              <a:t>Officers</a:t>
            </a:r>
          </a:p>
          <a:p>
            <a:r>
              <a:rPr lang="en-IE" sz="1266" dirty="0">
                <a:latin typeface="Calibri" panose="020F0502020204030204" pitchFamily="34" charset="0"/>
              </a:rPr>
              <a:t>Occupational Health Advisors</a:t>
            </a:r>
          </a:p>
          <a:p>
            <a:r>
              <a:rPr lang="en-IE" sz="1266" dirty="0">
                <a:latin typeface="Calibri" panose="020F0502020204030204" pitchFamily="34" charset="0"/>
              </a:rPr>
              <a:t>Ergonomists</a:t>
            </a:r>
          </a:p>
          <a:p>
            <a:r>
              <a:rPr lang="en-IE" sz="1266" dirty="0">
                <a:latin typeface="Calibri" panose="020F0502020204030204" pitchFamily="34" charset="0"/>
              </a:rPr>
              <a:t>Industrial Hygienists</a:t>
            </a:r>
          </a:p>
          <a:p>
            <a:r>
              <a:rPr lang="en-IE" sz="1266" dirty="0">
                <a:latin typeface="Calibri" panose="020F0502020204030204" pitchFamily="34" charset="0"/>
              </a:rPr>
              <a:t>Process Safety Specialists</a:t>
            </a:r>
          </a:p>
        </p:txBody>
      </p:sp>
      <p:sp>
        <p:nvSpPr>
          <p:cNvPr id="9" name="TextBox 8"/>
          <p:cNvSpPr txBox="1">
            <a:spLocks noChangeArrowheads="1"/>
          </p:cNvSpPr>
          <p:nvPr/>
        </p:nvSpPr>
        <p:spPr bwMode="auto">
          <a:xfrm>
            <a:off x="2394883" y="2832403"/>
            <a:ext cx="1882150" cy="871521"/>
          </a:xfrm>
          <a:prstGeom prst="rect">
            <a:avLst/>
          </a:prstGeom>
          <a:noFill/>
          <a:ln w="9525">
            <a:noFill/>
            <a:miter lim="800000"/>
            <a:headEnd/>
            <a:tailEnd/>
          </a:ln>
        </p:spPr>
        <p:txBody>
          <a:bodyPr wrap="square">
            <a:spAutoFit/>
          </a:bodyPr>
          <a:lstStyle/>
          <a:p>
            <a:r>
              <a:rPr lang="en-IE" sz="1266" b="1" dirty="0">
                <a:solidFill>
                  <a:srgbClr val="0070C0"/>
                </a:solidFill>
                <a:latin typeface="Calibri" panose="020F0502020204030204" pitchFamily="34" charset="0"/>
              </a:rPr>
              <a:t>QUALITY</a:t>
            </a:r>
          </a:p>
          <a:p>
            <a:r>
              <a:rPr lang="en-IE" sz="1266" dirty="0">
                <a:latin typeface="Calibri" panose="020F0502020204030204" pitchFamily="34" charset="0"/>
              </a:rPr>
              <a:t>Quality Engineers</a:t>
            </a:r>
          </a:p>
          <a:p>
            <a:r>
              <a:rPr lang="en-IE" sz="1266" dirty="0">
                <a:latin typeface="Calibri" panose="020F0502020204030204" pitchFamily="34" charset="0"/>
              </a:rPr>
              <a:t>Quality Assurance</a:t>
            </a:r>
          </a:p>
          <a:p>
            <a:r>
              <a:rPr lang="en-IE" sz="1266" dirty="0">
                <a:latin typeface="Calibri" panose="020F0502020204030204" pitchFamily="34" charset="0"/>
              </a:rPr>
              <a:t>Quality Control Analysts</a:t>
            </a:r>
          </a:p>
        </p:txBody>
      </p:sp>
      <p:sp>
        <p:nvSpPr>
          <p:cNvPr id="11" name="TextBox 10"/>
          <p:cNvSpPr txBox="1">
            <a:spLocks noChangeArrowheads="1"/>
          </p:cNvSpPr>
          <p:nvPr/>
        </p:nvSpPr>
        <p:spPr bwMode="auto">
          <a:xfrm>
            <a:off x="369466" y="2835315"/>
            <a:ext cx="2734246" cy="1261114"/>
          </a:xfrm>
          <a:prstGeom prst="rect">
            <a:avLst/>
          </a:prstGeom>
          <a:noFill/>
          <a:ln w="9525">
            <a:noFill/>
            <a:miter lim="800000"/>
            <a:headEnd/>
            <a:tailEnd/>
          </a:ln>
        </p:spPr>
        <p:txBody>
          <a:bodyPr wrap="square">
            <a:spAutoFit/>
          </a:bodyPr>
          <a:lstStyle/>
          <a:p>
            <a:r>
              <a:rPr lang="en-IE" sz="1266" b="1" dirty="0">
                <a:solidFill>
                  <a:srgbClr val="0070C0"/>
                </a:solidFill>
                <a:latin typeface="Calibri" panose="020F0502020204030204" pitchFamily="34" charset="0"/>
              </a:rPr>
              <a:t>ENGINEERING</a:t>
            </a:r>
          </a:p>
          <a:p>
            <a:r>
              <a:rPr lang="en-IE" sz="1266" dirty="0">
                <a:latin typeface="Calibri" panose="020F0502020204030204" pitchFamily="34" charset="0"/>
              </a:rPr>
              <a:t>Process</a:t>
            </a:r>
          </a:p>
          <a:p>
            <a:r>
              <a:rPr lang="en-IE" sz="1266" dirty="0">
                <a:latin typeface="Calibri" panose="020F0502020204030204" pitchFamily="34" charset="0"/>
              </a:rPr>
              <a:t>Chemical</a:t>
            </a:r>
          </a:p>
          <a:p>
            <a:r>
              <a:rPr lang="en-IE" sz="1266" dirty="0">
                <a:latin typeface="Calibri" panose="020F0502020204030204" pitchFamily="34" charset="0"/>
              </a:rPr>
              <a:t>Mechanical</a:t>
            </a:r>
          </a:p>
          <a:p>
            <a:r>
              <a:rPr lang="en-IE" sz="1266" dirty="0">
                <a:latin typeface="Calibri" panose="020F0502020204030204" pitchFamily="34" charset="0"/>
              </a:rPr>
              <a:t>Civil</a:t>
            </a:r>
          </a:p>
          <a:p>
            <a:r>
              <a:rPr lang="en-IE" sz="1266" dirty="0">
                <a:latin typeface="Calibri" panose="020F0502020204030204" pitchFamily="34" charset="0"/>
              </a:rPr>
              <a:t>Project Validation</a:t>
            </a:r>
          </a:p>
        </p:txBody>
      </p:sp>
      <p:sp>
        <p:nvSpPr>
          <p:cNvPr id="12" name="TextBox 11"/>
          <p:cNvSpPr txBox="1">
            <a:spLocks noChangeArrowheads="1"/>
          </p:cNvSpPr>
          <p:nvPr/>
        </p:nvSpPr>
        <p:spPr bwMode="auto">
          <a:xfrm>
            <a:off x="4420108" y="2821432"/>
            <a:ext cx="1168028" cy="1066318"/>
          </a:xfrm>
          <a:prstGeom prst="rect">
            <a:avLst/>
          </a:prstGeom>
          <a:noFill/>
          <a:ln w="9525">
            <a:noFill/>
            <a:miter lim="800000"/>
            <a:headEnd/>
            <a:tailEnd/>
          </a:ln>
        </p:spPr>
        <p:txBody>
          <a:bodyPr wrap="square">
            <a:spAutoFit/>
          </a:bodyPr>
          <a:lstStyle/>
          <a:p>
            <a:r>
              <a:rPr lang="en-IE" sz="1266" b="1" dirty="0">
                <a:solidFill>
                  <a:srgbClr val="0070C0"/>
                </a:solidFill>
                <a:latin typeface="Calibri" panose="020F0502020204030204" pitchFamily="34" charset="0"/>
              </a:rPr>
              <a:t>OIL &amp; GAS</a:t>
            </a:r>
          </a:p>
          <a:p>
            <a:r>
              <a:rPr lang="en-IE" sz="1266" dirty="0">
                <a:latin typeface="Calibri" panose="020F0502020204030204" pitchFamily="34" charset="0"/>
              </a:rPr>
              <a:t>Engineers</a:t>
            </a:r>
          </a:p>
          <a:p>
            <a:r>
              <a:rPr lang="en-IE" sz="1266" dirty="0">
                <a:latin typeface="Calibri" panose="020F0502020204030204" pitchFamily="34" charset="0"/>
              </a:rPr>
              <a:t>Welders</a:t>
            </a:r>
          </a:p>
          <a:p>
            <a:r>
              <a:rPr lang="en-IE" sz="1266" dirty="0">
                <a:latin typeface="Calibri" panose="020F0502020204030204" pitchFamily="34" charset="0"/>
              </a:rPr>
              <a:t>Fitters</a:t>
            </a:r>
          </a:p>
          <a:p>
            <a:r>
              <a:rPr lang="en-IE" sz="1266" dirty="0">
                <a:latin typeface="Calibri" panose="020F0502020204030204" pitchFamily="34" charset="0"/>
              </a:rPr>
              <a:t>Electricians</a:t>
            </a:r>
          </a:p>
        </p:txBody>
      </p:sp>
      <p:sp>
        <p:nvSpPr>
          <p:cNvPr id="15" name="TextBox 14"/>
          <p:cNvSpPr txBox="1">
            <a:spLocks noChangeArrowheads="1"/>
          </p:cNvSpPr>
          <p:nvPr/>
        </p:nvSpPr>
        <p:spPr bwMode="auto">
          <a:xfrm>
            <a:off x="3711280" y="1168657"/>
            <a:ext cx="2302751" cy="1066318"/>
          </a:xfrm>
          <a:prstGeom prst="rect">
            <a:avLst/>
          </a:prstGeom>
          <a:noFill/>
          <a:ln w="9525">
            <a:noFill/>
            <a:miter lim="800000"/>
            <a:headEnd/>
            <a:tailEnd/>
          </a:ln>
        </p:spPr>
        <p:txBody>
          <a:bodyPr wrap="square">
            <a:spAutoFit/>
          </a:bodyPr>
          <a:lstStyle/>
          <a:p>
            <a:r>
              <a:rPr lang="en-IE" sz="1266" b="1" dirty="0">
                <a:solidFill>
                  <a:srgbClr val="0070C0"/>
                </a:solidFill>
                <a:latin typeface="Calibri" panose="020F0502020204030204" pitchFamily="34" charset="0"/>
              </a:rPr>
              <a:t>CONSTRUCTION / PROJECTS</a:t>
            </a:r>
          </a:p>
          <a:p>
            <a:r>
              <a:rPr lang="en-IE" sz="1266" dirty="0">
                <a:latin typeface="Calibri" panose="020F0502020204030204" pitchFamily="34" charset="0"/>
              </a:rPr>
              <a:t>Project Engineers</a:t>
            </a:r>
          </a:p>
          <a:p>
            <a:r>
              <a:rPr lang="en-IE" sz="1266" dirty="0">
                <a:latin typeface="Calibri" panose="020F0502020204030204" pitchFamily="34" charset="0"/>
              </a:rPr>
              <a:t>Project Managers</a:t>
            </a:r>
          </a:p>
          <a:p>
            <a:r>
              <a:rPr lang="en-IE" sz="1266" dirty="0">
                <a:latin typeface="Calibri" panose="020F0502020204030204" pitchFamily="34" charset="0"/>
              </a:rPr>
              <a:t>Quantity Surveyors</a:t>
            </a:r>
          </a:p>
          <a:p>
            <a:r>
              <a:rPr lang="en-IE" sz="1266" dirty="0">
                <a:latin typeface="Calibri" panose="020F0502020204030204" pitchFamily="34" charset="0"/>
              </a:rPr>
              <a:t>PSDP / PSCS</a:t>
            </a:r>
          </a:p>
        </p:txBody>
      </p:sp>
      <p:pic>
        <p:nvPicPr>
          <p:cNvPr id="2" name="Picture 1"/>
          <p:cNvPicPr>
            <a:picLocks noChangeAspect="1"/>
          </p:cNvPicPr>
          <p:nvPr/>
        </p:nvPicPr>
        <p:blipFill>
          <a:blip r:embed="rId3"/>
          <a:stretch>
            <a:fillRect/>
          </a:stretch>
        </p:blipFill>
        <p:spPr>
          <a:xfrm>
            <a:off x="324686" y="4327806"/>
            <a:ext cx="4702989" cy="2139032"/>
          </a:xfrm>
          <a:prstGeom prst="rect">
            <a:avLst/>
          </a:prstGeom>
          <a:ln w="228600" cap="sq" cmpd="thickThin">
            <a:solidFill>
              <a:srgbClr val="000000"/>
            </a:solidFill>
            <a:prstDash val="solid"/>
            <a:miter lim="800000"/>
          </a:ln>
          <a:effectLst>
            <a:innerShdw blurRad="76200">
              <a:srgbClr val="000000"/>
            </a:innerShdw>
          </a:effectLst>
        </p:spPr>
      </p:pic>
      <p:sp>
        <p:nvSpPr>
          <p:cNvPr id="17" name="Round Diagonal Corner Rectangle 16"/>
          <p:cNvSpPr/>
          <p:nvPr/>
        </p:nvSpPr>
        <p:spPr bwMode="auto">
          <a:xfrm>
            <a:off x="5643896" y="4213409"/>
            <a:ext cx="1359227" cy="1142596"/>
          </a:xfrm>
          <a:prstGeom prst="round2DiagRect">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defTabSz="642915" fontAlgn="base">
              <a:spcBef>
                <a:spcPct val="0"/>
              </a:spcBef>
              <a:spcAft>
                <a:spcPct val="0"/>
              </a:spcAft>
            </a:pPr>
            <a:endParaRPr lang="en-IE" sz="844" dirty="0">
              <a:solidFill>
                <a:srgbClr val="000000"/>
              </a:solidFill>
              <a:latin typeface="Gill Sans" charset="0"/>
              <a:ea typeface="ヒラギノ角ゴ ProN W3" charset="0"/>
              <a:cs typeface="ヒラギノ角ゴ ProN W3" charset="0"/>
              <a:sym typeface="Gill Sans" charset="0"/>
            </a:endParaRPr>
          </a:p>
        </p:txBody>
      </p:sp>
      <p:sp>
        <p:nvSpPr>
          <p:cNvPr id="19" name="Round Diagonal Corner Rectangle 18"/>
          <p:cNvSpPr/>
          <p:nvPr/>
        </p:nvSpPr>
        <p:spPr bwMode="auto">
          <a:xfrm>
            <a:off x="5626037" y="5491078"/>
            <a:ext cx="1359227" cy="1142596"/>
          </a:xfrm>
          <a:prstGeom prst="round2DiagRect">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defTabSz="642915" fontAlgn="base">
              <a:spcBef>
                <a:spcPct val="0"/>
              </a:spcBef>
              <a:spcAft>
                <a:spcPct val="0"/>
              </a:spcAft>
            </a:pPr>
            <a:endParaRPr lang="en-IE" sz="844" dirty="0">
              <a:solidFill>
                <a:srgbClr val="000000"/>
              </a:solidFill>
              <a:latin typeface="Gill Sans" charset="0"/>
              <a:ea typeface="ヒラギノ角ゴ ProN W3" charset="0"/>
              <a:cs typeface="ヒラギノ角ゴ ProN W3" charset="0"/>
              <a:sym typeface="Gill Sans" charset="0"/>
            </a:endParaRPr>
          </a:p>
        </p:txBody>
      </p:sp>
      <p:pic>
        <p:nvPicPr>
          <p:cNvPr id="21" name="Picture 2" descr="http://4.bp.blogspot.com/-upoL5rkUf_Q/UWD4hP6poiI/AAAAAAAAAGg/u7QwjfuuMGA/s1600/Angie+safety+offic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8168" y="4295021"/>
            <a:ext cx="1092210" cy="10340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4" descr="http://anniejenningspr.com/jenningswire/wp-content/uploads/2013/05/bigstock-Safety-officer-standing-in-fr-3675466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6907" y="5621029"/>
            <a:ext cx="1328357" cy="8973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707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1000"/>
                                        <p:tgtEl>
                                          <p:spTgt spid="2"/>
                                        </p:tgtEl>
                                      </p:cBhvr>
                                    </p:animEffect>
                                    <p:anim calcmode="lin" valueType="num">
                                      <p:cBhvr>
                                        <p:cTn id="65" dur="1000" fill="hold"/>
                                        <p:tgtEl>
                                          <p:spTgt spid="2"/>
                                        </p:tgtEl>
                                        <p:attrNameLst>
                                          <p:attrName>ppt_x</p:attrName>
                                        </p:attrNameLst>
                                      </p:cBhvr>
                                      <p:tavLst>
                                        <p:tav tm="0">
                                          <p:val>
                                            <p:strVal val="#ppt_x"/>
                                          </p:val>
                                        </p:tav>
                                        <p:tav tm="100000">
                                          <p:val>
                                            <p:strVal val="#ppt_x"/>
                                          </p:val>
                                        </p:tav>
                                      </p:tavLst>
                                    </p:anim>
                                    <p:anim calcmode="lin" valueType="num">
                                      <p:cBhvr>
                                        <p:cTn id="6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p:bldP spid="15" grpId="0"/>
      <p:bldP spid="17"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1849</TotalTime>
  <Words>626</Words>
  <Application>Microsoft Office PowerPoint</Application>
  <PresentationFormat>On-screen Show (4:3)</PresentationFormat>
  <Paragraphs>175</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Black</vt:lpstr>
      <vt:lpstr>Calibri</vt:lpstr>
      <vt:lpstr>Gill Sans</vt:lpstr>
      <vt:lpstr>ヒラギノ角ゴ Pro W3</vt:lpstr>
      <vt:lpstr>ヒラギノ角ゴ ProN W3</vt:lpstr>
      <vt:lpstr>Office Theme</vt:lpstr>
      <vt:lpstr>Hr induction</vt:lpstr>
      <vt:lpstr>content</vt:lpstr>
      <vt:lpstr>history</vt:lpstr>
      <vt:lpstr>Mission statement</vt:lpstr>
      <vt:lpstr>clients</vt:lpstr>
      <vt:lpstr>Business Sections</vt:lpstr>
      <vt:lpstr>ISO and OHSAS</vt:lpstr>
      <vt:lpstr>PowerPoint Presentation</vt:lpstr>
      <vt:lpstr>PowerPoint Presentation</vt:lpstr>
      <vt:lpstr>PowerPoint Presentation</vt:lpstr>
      <vt:lpstr>organisational CHART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BoomBoomBoom1</dc:creator>
  <cp:lastModifiedBy>Aine Moher</cp:lastModifiedBy>
  <cp:revision>66</cp:revision>
  <cp:lastPrinted>2016-07-01T15:14:41Z</cp:lastPrinted>
  <dcterms:created xsi:type="dcterms:W3CDTF">2014-05-14T13:06:50Z</dcterms:created>
  <dcterms:modified xsi:type="dcterms:W3CDTF">2016-07-01T15:54:41Z</dcterms:modified>
</cp:coreProperties>
</file>